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7" r:id="rId9"/>
    <p:sldId id="268" r:id="rId10"/>
    <p:sldId id="270" r:id="rId11"/>
    <p:sldId id="273" r:id="rId12"/>
    <p:sldId id="271" r:id="rId13"/>
    <p:sldId id="272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0" roundtripDataSignature="AMtx7mh+O1mRf3GNGp/Pat51j5GINuYN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5829F-A8B6-4C8D-A17D-858AB6D36836}" v="498" dt="2023-09-04T01:46:31.051"/>
    <p1510:client id="{0F1DE1DB-DE37-44E4-AFC3-8F28736C1197}" v="31" dt="2023-09-03T10:48:30.358"/>
    <p1510:client id="{1EE82C65-5873-46ED-A7D6-306B1301156B}" v="28" dt="2023-09-03T15:25:27.454"/>
    <p1510:client id="{31DCBD10-0A09-4171-B0F6-1CAE93ADCC7B}" v="1012" dt="2023-09-02T14:38:09.566"/>
    <p1510:client id="{396D7F1D-DC21-4B39-8750-40737340BF4F}" v="380" dt="2023-09-03T08:07:34.025"/>
    <p1510:client id="{4A45B595-3CEF-40B3-8AC0-883E1AC22C3C}" v="1997" dt="2023-09-01T08:41:02.899"/>
    <p1510:client id="{57D72A37-79C8-4F66-8146-7B4FCA0E058C}" v="333" dt="2023-09-01T07:17:51.964"/>
    <p1510:client id="{7A79F2F0-A1D3-4ECE-A197-5E5148FA4E8E}" v="3" dt="2023-09-03T09:48:46.172"/>
    <p1510:client id="{88735D2E-B279-4246-A08D-FD98CBACE3FC}" v="178" dt="2023-09-04T06:13:28.833"/>
    <p1510:client id="{8E74753D-023B-4ACA-BDFE-D6E6BD63B3A2}" v="1" dt="2023-09-03T10:16:22.895"/>
    <p1510:client id="{9D87BF5D-77DE-41F8-966A-78EC3DD5BB97}" v="10" dt="2023-09-04T01:37:30.750"/>
    <p1510:client id="{C42952A0-2360-442F-9D0E-0EAC6BA84DFF}" v="192" dt="2023-09-03T17:53:26.085"/>
    <p1510:client id="{E34CB9DC-4D2A-49B5-8362-94D6334C2D06}" v="524" dt="2023-09-03T11:17:34.778"/>
    <p1510:client id="{E99AA9CE-2185-49D9-B6D2-FE826F717D8C}" v="1006" dt="2023-09-01T08:14:20.120"/>
    <p1510:client id="{EB978AFF-9AF1-4600-8ABC-5CC7B98B6C6B}" v="425" dt="2023-09-03T13:27:02.650"/>
    <p1510:client id="{F90DD766-3AFE-4C68-9017-B1B19218F462}" v="284" dt="2023-09-04T01:51:21.455"/>
    <p1510:client id="{FD83831E-0BC2-46AD-9C86-213FC5D3BA2F}" v="185" dt="2023-09-04T00:37:50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53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92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892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6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1" name="Google Shape;22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38" name="Google Shape;23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55" name="Google Shape;25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8" name="Google Shape;26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9" name="Google Shape;15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6" name="Google Shape;1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6" name="Google Shape;1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17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56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43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age_basic">
  <p:cSld name="5_page_basic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9826670" y="6606024"/>
            <a:ext cx="2133600" cy="23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  <p:sp>
        <p:nvSpPr>
          <p:cNvPr id="19" name="Google Shape;19;p13"/>
          <p:cNvSpPr txBox="1"/>
          <p:nvPr/>
        </p:nvSpPr>
        <p:spPr>
          <a:xfrm>
            <a:off x="4508500" y="6606024"/>
            <a:ext cx="317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4B575F"/>
                </a:solidFill>
                <a:latin typeface="Arial"/>
                <a:ea typeface="Arial"/>
                <a:cs typeface="Arial"/>
                <a:sym typeface="Arial"/>
              </a:rPr>
              <a:t>COPYRIGHT ⓒ 2023 ESTsoft Corp.</a:t>
            </a:r>
            <a:endParaRPr sz="900" b="0" i="0" u="none" strike="noStrike" cap="none">
              <a:solidFill>
                <a:srgbClr val="4B57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307975" y="626174"/>
            <a:ext cx="6261501" cy="34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307975" y="290325"/>
            <a:ext cx="2724786" cy="30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B6"/>
              </a:buClr>
              <a:buSzPts val="2800"/>
              <a:buFont typeface="Arial"/>
              <a:buNone/>
              <a:defRPr sz="1100" b="0" i="0" u="none" strike="noStrike" cap="none">
                <a:solidFill>
                  <a:srgbClr val="006CB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307975" y="990571"/>
            <a:ext cx="6323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2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3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sz="7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9570" y="267026"/>
            <a:ext cx="609600" cy="1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3488" y="1946167"/>
            <a:ext cx="10650440" cy="163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</a:t>
            </a:r>
            <a:endParaRPr sz="3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 b="1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ESTsoft</a:t>
            </a:r>
            <a:r>
              <a:rPr lang="ko-KR" sz="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800" b="1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r>
              <a:rPr lang="ko-KR" sz="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개발자 양성과정 </a:t>
            </a:r>
            <a:r>
              <a:rPr lang="ko-KR" sz="3800" b="1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오르미</a:t>
            </a:r>
            <a:r>
              <a:rPr lang="ko-KR" sz="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1기</a:t>
            </a:r>
            <a:endParaRPr sz="3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846961" y="5199622"/>
            <a:ext cx="404424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>
                <a:solidFill>
                  <a:schemeClr val="lt1"/>
                </a:solidFill>
              </a:rPr>
              <a:t>팀원 : 김종완, </a:t>
            </a:r>
            <a:r>
              <a:rPr lang="ko-KR" altLang="en-US" sz="2000" b="1" err="1">
                <a:solidFill>
                  <a:schemeClr val="lt1"/>
                </a:solidFill>
              </a:rPr>
              <a:t>민성철</a:t>
            </a:r>
            <a:r>
              <a:rPr lang="ko-KR" altLang="en-US" sz="2000" b="1">
                <a:solidFill>
                  <a:schemeClr val="lt1"/>
                </a:solidFill>
              </a:rPr>
              <a:t>, 유진수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3C51D-1A10-ED9F-8367-847BD7776B40}"/>
              </a:ext>
            </a:extLst>
          </p:cNvPr>
          <p:cNvSpPr txBox="1"/>
          <p:nvPr/>
        </p:nvSpPr>
        <p:spPr>
          <a:xfrm>
            <a:off x="851280" y="4620221"/>
            <a:ext cx="4170947" cy="527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1578"/>
              </a:lnSpc>
            </a:pPr>
            <a:r>
              <a:rPr lang="ko-KR" altLang="en-US" sz="2400" b="1" err="1">
                <a:solidFill>
                  <a:schemeClr val="lt1"/>
                </a:solidFill>
              </a:rPr>
              <a:t>팀명</a:t>
            </a:r>
            <a:r>
              <a:rPr lang="ko-KR" altLang="en-US" sz="2400" b="1">
                <a:solidFill>
                  <a:schemeClr val="lt1"/>
                </a:solidFill>
              </a:rPr>
              <a:t> : </a:t>
            </a:r>
            <a:r>
              <a:rPr lang="ko-KR" altLang="en-US" sz="2400" b="1" err="1">
                <a:solidFill>
                  <a:schemeClr val="lt1"/>
                </a:solidFill>
              </a:rPr>
              <a:t>ExerciseHub</a:t>
            </a:r>
            <a:r>
              <a:rPr lang="ko-KR" altLang="en-US" sz="2400" b="1">
                <a:solidFill>
                  <a:schemeClr val="lt1"/>
                </a:solidFill>
              </a:rPr>
              <a:t> </a:t>
            </a:r>
            <a:endParaRPr lang="ko-KR" sz="2400" b="1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93A34-418D-A795-3F68-9D93A41E7439}"/>
              </a:ext>
            </a:extLst>
          </p:cNvPr>
          <p:cNvSpPr txBox="1"/>
          <p:nvPr/>
        </p:nvSpPr>
        <p:spPr>
          <a:xfrm>
            <a:off x="887565" y="3631434"/>
            <a:ext cx="4170947" cy="527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1578"/>
              </a:lnSpc>
            </a:pPr>
            <a:r>
              <a:rPr lang="ko-KR" altLang="en-US" sz="2400" b="1">
                <a:solidFill>
                  <a:schemeClr val="lt1"/>
                </a:solidFill>
              </a:rPr>
              <a:t>프로젝트명 : </a:t>
            </a:r>
            <a:r>
              <a:rPr lang="ko-KR" altLang="en-US" sz="2400" b="1" err="1">
                <a:solidFill>
                  <a:schemeClr val="lt1"/>
                </a:solidFill>
              </a:rPr>
              <a:t>XHub</a:t>
            </a:r>
            <a:endParaRPr lang="ko-KR" sz="2400" b="1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609890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altLang="en-US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altLang="en-US" sz="2200" b="1">
                  <a:solidFill>
                    <a:schemeClr val="dk1"/>
                  </a:solidFill>
                </a:rPr>
                <a:t> </a:t>
              </a:r>
              <a:r>
                <a:rPr lang="ko-KR" altLang="en-US" sz="2200" b="1" err="1">
                  <a:solidFill>
                    <a:schemeClr val="dk1"/>
                  </a:solidFill>
                </a:rPr>
                <a:t>퀵매치</a:t>
              </a:r>
              <a:r>
                <a:rPr lang="ko-KR" altLang="en-US" sz="2200" b="1">
                  <a:solidFill>
                    <a:schemeClr val="dk1"/>
                  </a:solidFill>
                </a:rPr>
                <a:t>(미팅) 목록/생성 &amp; 상세</a:t>
              </a:r>
              <a:endParaRPr lang="ko-KR" altLang="en-US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129768-19AC-9BBA-A4E0-D6BF9998D17E}"/>
              </a:ext>
            </a:extLst>
          </p:cNvPr>
          <p:cNvSpPr txBox="1"/>
          <p:nvPr/>
        </p:nvSpPr>
        <p:spPr>
          <a:xfrm>
            <a:off x="741947" y="6172199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6</a:t>
            </a:r>
            <a:r>
              <a:rPr lang="en-US" b="1"/>
              <a:t>. </a:t>
            </a:r>
            <a:r>
              <a:rPr lang="en-US" b="1" err="1"/>
              <a:t>Xhub</a:t>
            </a:r>
            <a:r>
              <a:rPr lang="en-US" b="1"/>
              <a:t> </a:t>
            </a:r>
            <a:r>
              <a:rPr lang="ko-KR" altLang="en-US" b="1"/>
              <a:t>에</a:t>
            </a:r>
            <a:r>
              <a:rPr lang="en-US" b="1"/>
              <a:t> </a:t>
            </a:r>
            <a:r>
              <a:rPr lang="ko-KR" altLang="en-US" b="1"/>
              <a:t>등록</a:t>
            </a:r>
            <a:r>
              <a:rPr lang="en-US" altLang="ko-KR" b="1"/>
              <a:t> 한 </a:t>
            </a:r>
            <a:r>
              <a:rPr lang="en-US" altLang="ko-KR" b="1" err="1"/>
              <a:t>퀵매치</a:t>
            </a:r>
            <a:r>
              <a:rPr lang="en-US" altLang="ko-KR" b="1"/>
              <a:t> </a:t>
            </a:r>
            <a:r>
              <a:rPr lang="en-US" altLang="ko-KR" b="1" err="1"/>
              <a:t>목록</a:t>
            </a:r>
            <a:r>
              <a:rPr lang="en-US" altLang="ko-KR" b="1"/>
              <a:t> 및 </a:t>
            </a:r>
            <a:r>
              <a:rPr lang="en-US" altLang="ko-KR" b="1" err="1"/>
              <a:t>퀵매치</a:t>
            </a:r>
            <a:r>
              <a:rPr lang="en-US" altLang="ko-KR" b="1"/>
              <a:t> </a:t>
            </a:r>
            <a:r>
              <a:rPr lang="en-US" altLang="ko-KR" b="1" err="1"/>
              <a:t>생성하</a:t>
            </a:r>
            <a:endParaRPr lang="en-US" altLang="ko-KR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350E1-CDC3-D095-AC32-06676CE23D3E}"/>
              </a:ext>
            </a:extLst>
          </p:cNvPr>
          <p:cNvSpPr txBox="1"/>
          <p:nvPr/>
        </p:nvSpPr>
        <p:spPr>
          <a:xfrm>
            <a:off x="6100009" y="6172198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7</a:t>
            </a:r>
            <a:r>
              <a:rPr lang="en-US" b="1"/>
              <a:t>. </a:t>
            </a:r>
            <a:r>
              <a:rPr lang="ko-KR" altLang="en-US" b="1"/>
              <a:t>목록에</a:t>
            </a:r>
            <a:r>
              <a:rPr lang="en-US" b="1"/>
              <a:t> </a:t>
            </a:r>
            <a:r>
              <a:rPr lang="ko-KR" altLang="en-US" b="1"/>
              <a:t>있는</a:t>
            </a:r>
            <a:r>
              <a:rPr lang="en-US" b="1"/>
              <a:t> </a:t>
            </a:r>
            <a:r>
              <a:rPr lang="ko-KR" altLang="en-US" b="1" err="1"/>
              <a:t>퀵매치</a:t>
            </a:r>
            <a:r>
              <a:rPr lang="en-US" b="1"/>
              <a:t> </a:t>
            </a:r>
            <a:r>
              <a:rPr lang="ko-KR" altLang="en-US" b="1"/>
              <a:t>상세내용</a:t>
            </a:r>
            <a:r>
              <a:rPr lang="en-US" b="1"/>
              <a:t> </a:t>
            </a:r>
            <a:r>
              <a:rPr lang="ko-KR" altLang="en-US" b="1"/>
              <a:t>확인</a:t>
            </a:r>
            <a:endParaRPr lang="en-US" b="1"/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4E7AB9-E3DB-5091-D7C7-6D67E257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3" y="1408859"/>
            <a:ext cx="4885763" cy="4317726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C340B16-5689-F5B6-2FFF-3C9332C55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4" y="1329582"/>
            <a:ext cx="5226422" cy="44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2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609890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altLang="en-US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altLang="en-US" sz="2200" b="1">
                  <a:solidFill>
                    <a:schemeClr val="dk1"/>
                  </a:solidFill>
                </a:rPr>
                <a:t> </a:t>
              </a:r>
              <a:r>
                <a:rPr lang="ko-KR" altLang="en-US" sz="2200" b="1" err="1">
                  <a:solidFill>
                    <a:schemeClr val="dk1"/>
                  </a:solidFill>
                </a:rPr>
                <a:t>퀵매치</a:t>
              </a:r>
              <a:r>
                <a:rPr lang="ko-KR" altLang="en-US" sz="2200" b="1">
                  <a:solidFill>
                    <a:schemeClr val="dk1"/>
                  </a:solidFill>
                </a:rPr>
                <a:t>(미팅) 삭제</a:t>
              </a:r>
              <a:endParaRPr lang="ko-KR" altLang="en-US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129768-19AC-9BBA-A4E0-D6BF9998D17E}"/>
              </a:ext>
            </a:extLst>
          </p:cNvPr>
          <p:cNvSpPr txBox="1"/>
          <p:nvPr/>
        </p:nvSpPr>
        <p:spPr>
          <a:xfrm>
            <a:off x="2196661" y="6490067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8</a:t>
            </a:r>
            <a:r>
              <a:rPr lang="en-US" b="1"/>
              <a:t>. </a:t>
            </a:r>
            <a:r>
              <a:rPr lang="en-US" b="1" err="1"/>
              <a:t>Xhub</a:t>
            </a:r>
            <a:r>
              <a:rPr lang="en-US" b="1"/>
              <a:t> </a:t>
            </a:r>
            <a:r>
              <a:rPr lang="ko-KR" altLang="en-US" b="1"/>
              <a:t>에</a:t>
            </a:r>
            <a:r>
              <a:rPr lang="en-US" b="1"/>
              <a:t> </a:t>
            </a:r>
            <a:r>
              <a:rPr lang="ko-KR" altLang="en-US" b="1"/>
              <a:t>등록</a:t>
            </a:r>
            <a:r>
              <a:rPr lang="en-US" altLang="ko-KR" b="1"/>
              <a:t>한 </a:t>
            </a:r>
            <a:r>
              <a:rPr lang="en-US" altLang="ko-KR" b="1" err="1"/>
              <a:t>퀵매치</a:t>
            </a:r>
            <a:r>
              <a:rPr lang="en-US" altLang="ko-KR" b="1"/>
              <a:t> </a:t>
            </a:r>
            <a:r>
              <a:rPr lang="en-US" altLang="ko-KR" b="1" err="1"/>
              <a:t>삭제하기</a:t>
            </a:r>
            <a:endParaRPr lang="en-US" altLang="ko-KR" b="1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538FE61-C111-4413-AE7E-9035FBCA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0" y="1086046"/>
            <a:ext cx="7612249" cy="5334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37F40-3706-2D84-341D-22E340F26F43}"/>
              </a:ext>
            </a:extLst>
          </p:cNvPr>
          <p:cNvSpPr txBox="1"/>
          <p:nvPr/>
        </p:nvSpPr>
        <p:spPr>
          <a:xfrm>
            <a:off x="8417452" y="2903749"/>
            <a:ext cx="332305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GB" sz="1200"/>
              <a:t>Console </a:t>
            </a:r>
            <a:r>
              <a:rPr lang="ko-KR" altLang="en-GB" sz="1200"/>
              <a:t>창</a:t>
            </a:r>
            <a:r>
              <a:rPr lang="en-GB" sz="1200"/>
              <a:t> </a:t>
            </a:r>
            <a:r>
              <a:rPr lang="ko-KR" altLang="en-GB" sz="1200"/>
              <a:t>내용</a:t>
            </a:r>
            <a:endParaRPr lang="en-GB" altLang="ko-KR" sz="1200"/>
          </a:p>
          <a:p>
            <a:r>
              <a:rPr lang="en-GB" sz="1200"/>
              <a:t>  - My user id : </a:t>
            </a:r>
            <a:r>
              <a:rPr lang="ko-KR" altLang="en-GB" sz="1200"/>
              <a:t>로그인한</a:t>
            </a:r>
            <a:r>
              <a:rPr lang="en-GB" sz="1200"/>
              <a:t> </a:t>
            </a:r>
            <a:r>
              <a:rPr lang="ko-KR" altLang="en-GB" sz="1200"/>
              <a:t>유저</a:t>
            </a:r>
          </a:p>
          <a:p>
            <a:r>
              <a:rPr lang="ko-KR" altLang="en-GB" sz="1200"/>
              <a:t>  - </a:t>
            </a:r>
            <a:r>
              <a:rPr lang="ko-KR" altLang="en-GB" sz="1200" err="1"/>
              <a:t>Author</a:t>
            </a:r>
            <a:r>
              <a:rPr lang="ko-KR" altLang="en-GB" sz="1200"/>
              <a:t> </a:t>
            </a:r>
            <a:r>
              <a:rPr lang="ko-KR" altLang="en-GB" sz="1200" err="1"/>
              <a:t>id</a:t>
            </a:r>
            <a:r>
              <a:rPr lang="ko-KR" altLang="en-GB" sz="1200"/>
              <a:t> : </a:t>
            </a:r>
            <a:r>
              <a:rPr lang="ko-KR" altLang="en-GB" sz="1200" err="1"/>
              <a:t>quickmatch</a:t>
            </a:r>
            <a:r>
              <a:rPr lang="ko-KR" altLang="en-GB" sz="1200"/>
              <a:t> 작성자</a:t>
            </a:r>
          </a:p>
          <a:p>
            <a:endParaRPr lang="ko-KR" altLang="en-GB" sz="1200"/>
          </a:p>
          <a:p>
            <a:pPr marL="171450" indent="-171450">
              <a:buChar char="•"/>
            </a:pPr>
            <a:r>
              <a:rPr lang="ko-KR" altLang="en-GB" sz="1200"/>
              <a:t>두 아이디가 같을 때 '삭제' 버튼이 보이도록 구현했습니다.</a:t>
            </a:r>
          </a:p>
          <a:p>
            <a:endParaRPr lang="ko-KR" altLang="en-GB" sz="1200"/>
          </a:p>
          <a:p>
            <a:pPr marL="171450" indent="-171450">
              <a:buChar char="•"/>
            </a:pPr>
            <a:r>
              <a:rPr lang="ko-KR" altLang="en-GB" sz="1200" err="1"/>
              <a:t>백엔드에서도</a:t>
            </a:r>
            <a:r>
              <a:rPr lang="ko-KR" altLang="en-GB" sz="1200"/>
              <a:t> 작성자와 요청자가 일치해야 삭제되도록 했습니다.</a:t>
            </a:r>
          </a:p>
          <a:p>
            <a:endParaRPr lang="ko-KR" altLang="en-GB" sz="1200"/>
          </a:p>
          <a:p>
            <a:r>
              <a:rPr lang="ko-KR" altLang="en-GB" sz="1200"/>
              <a:t>&gt;&gt; 프론트, 백 더블체크</a:t>
            </a:r>
          </a:p>
        </p:txBody>
      </p:sp>
    </p:spTree>
    <p:extLst>
      <p:ext uri="{BB962C8B-B14F-4D97-AF65-F5344CB8AC3E}">
        <p14:creationId xmlns:p14="http://schemas.microsoft.com/office/powerpoint/2010/main" val="84886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614372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altLang="en-US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altLang="en-US" sz="2200" b="1">
                  <a:solidFill>
                    <a:schemeClr val="dk1"/>
                  </a:solidFill>
                </a:rPr>
                <a:t> </a:t>
              </a:r>
              <a:r>
                <a:rPr lang="ko-KR" altLang="en-US" sz="2200" b="1" err="1">
                  <a:solidFill>
                    <a:schemeClr val="dk1"/>
                  </a:solidFill>
                </a:rPr>
                <a:t>퀵매치</a:t>
              </a:r>
              <a:r>
                <a:rPr lang="ko-KR" altLang="en-US" sz="2200" b="1">
                  <a:solidFill>
                    <a:schemeClr val="dk1"/>
                  </a:solidFill>
                </a:rPr>
                <a:t>(미팅) 참여/떠나기</a:t>
              </a:r>
              <a:endParaRPr lang="ko-KR" altLang="en-US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129768-19AC-9BBA-A4E0-D6BF9998D17E}"/>
              </a:ext>
            </a:extLst>
          </p:cNvPr>
          <p:cNvSpPr txBox="1"/>
          <p:nvPr/>
        </p:nvSpPr>
        <p:spPr>
          <a:xfrm>
            <a:off x="741947" y="6172199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9</a:t>
            </a:r>
            <a:r>
              <a:rPr lang="en-US" b="1"/>
              <a:t>. </a:t>
            </a:r>
            <a:r>
              <a:rPr lang="ko-KR" altLang="en-US" b="1" err="1"/>
              <a:t>퀵매치</a:t>
            </a:r>
            <a:r>
              <a:rPr lang="en-US" b="1"/>
              <a:t> </a:t>
            </a:r>
            <a:r>
              <a:rPr lang="ko-KR" altLang="en-US" b="1"/>
              <a:t>참여하기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350E1-CDC3-D095-AC32-06676CE23D3E}"/>
              </a:ext>
            </a:extLst>
          </p:cNvPr>
          <p:cNvSpPr txBox="1"/>
          <p:nvPr/>
        </p:nvSpPr>
        <p:spPr>
          <a:xfrm>
            <a:off x="6100009" y="6172198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10.</a:t>
            </a:r>
            <a:r>
              <a:rPr lang="en-US" b="1"/>
              <a:t> </a:t>
            </a:r>
            <a:r>
              <a:rPr lang="ko-KR" altLang="en-US" b="1"/>
              <a:t>퀵매치</a:t>
            </a:r>
            <a:r>
              <a:rPr lang="en-US" b="1"/>
              <a:t> </a:t>
            </a:r>
            <a:r>
              <a:rPr lang="ko-KR" altLang="en-US" b="1"/>
              <a:t>떠나기</a:t>
            </a:r>
            <a:endParaRPr lang="en-US" b="1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C998D64-A291-5309-FEA6-BF7D5B219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43" y="1601601"/>
            <a:ext cx="4657270" cy="4580082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978ED74-E82E-0130-3E15-9E50C7D3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043" y="1601601"/>
            <a:ext cx="4620984" cy="45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9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614372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altLang="en-US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altLang="en-US" sz="2200" b="1">
                  <a:solidFill>
                    <a:schemeClr val="dk1"/>
                  </a:solidFill>
                </a:rPr>
                <a:t> </a:t>
              </a:r>
              <a:r>
                <a:rPr lang="ko-KR" altLang="en-US" sz="2200" b="1" err="1">
                  <a:solidFill>
                    <a:schemeClr val="dk1"/>
                  </a:solidFill>
                </a:rPr>
                <a:t>퀵매치</a:t>
              </a:r>
              <a:r>
                <a:rPr lang="ko-KR" altLang="en-US" sz="2200" b="1">
                  <a:solidFill>
                    <a:schemeClr val="dk1"/>
                  </a:solidFill>
                </a:rPr>
                <a:t>(미팅) 실시간 채팅</a:t>
              </a:r>
              <a:endParaRPr lang="ko-KR" altLang="en-US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129768-19AC-9BBA-A4E0-D6BF9998D17E}"/>
              </a:ext>
            </a:extLst>
          </p:cNvPr>
          <p:cNvSpPr txBox="1"/>
          <p:nvPr/>
        </p:nvSpPr>
        <p:spPr>
          <a:xfrm>
            <a:off x="1611257" y="6550462"/>
            <a:ext cx="83745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11</a:t>
            </a:r>
            <a:r>
              <a:rPr lang="en-US" b="1"/>
              <a:t>. </a:t>
            </a:r>
            <a:r>
              <a:rPr lang="en-US" b="1" err="1"/>
              <a:t>Xhub</a:t>
            </a:r>
            <a:r>
              <a:rPr lang="en-US" b="1"/>
              <a:t> </a:t>
            </a:r>
            <a:r>
              <a:rPr lang="ko-KR" altLang="en-US" b="1" err="1"/>
              <a:t>퀵매치</a:t>
            </a:r>
            <a:r>
              <a:rPr lang="en-US" b="1"/>
              <a:t> </a:t>
            </a:r>
            <a:r>
              <a:rPr lang="ko-KR" altLang="en-US" b="1"/>
              <a:t>모임</a:t>
            </a:r>
            <a:r>
              <a:rPr lang="en-US" altLang="ko-KR" b="1"/>
              <a:t> </a:t>
            </a:r>
            <a:r>
              <a:rPr lang="en-US" altLang="ko-KR" b="1" err="1"/>
              <a:t>채팅에</a:t>
            </a:r>
            <a:r>
              <a:rPr lang="en-US" altLang="ko-KR" b="1"/>
              <a:t> </a:t>
            </a:r>
            <a:r>
              <a:rPr lang="en-US" altLang="ko-KR" b="1" err="1"/>
              <a:t>접속</a:t>
            </a:r>
            <a:r>
              <a:rPr lang="en-US" altLang="ko-KR" b="1"/>
              <a:t> 후 플레이어1이 </a:t>
            </a:r>
            <a:r>
              <a:rPr lang="en-US" altLang="ko-KR" b="1" err="1"/>
              <a:t>보낸</a:t>
            </a:r>
            <a:r>
              <a:rPr lang="en-US" altLang="ko-KR" b="1"/>
              <a:t> </a:t>
            </a:r>
            <a:r>
              <a:rPr lang="en-US" altLang="ko-KR" b="1" err="1"/>
              <a:t>메시지를</a:t>
            </a:r>
            <a:r>
              <a:rPr lang="en-US" altLang="ko-KR" b="1"/>
              <a:t> 플레이어2가 </a:t>
            </a:r>
            <a:r>
              <a:rPr lang="en-US" altLang="ko-KR" b="1" err="1"/>
              <a:t>확인하는</a:t>
            </a:r>
            <a:r>
              <a:rPr lang="en-US" altLang="ko-KR" b="1"/>
              <a:t> </a:t>
            </a:r>
            <a:r>
              <a:rPr lang="en-US" altLang="ko-KR" b="1" err="1"/>
              <a:t>모습</a:t>
            </a:r>
            <a:endParaRPr lang="en-US" altLang="ko-KR" b="1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BB70A14-DF14-5AE2-0F6A-D73C3B83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60" y="1095587"/>
            <a:ext cx="9782010" cy="53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7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24" name="Google Shape;224;p7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7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894374" y="496975"/>
              <a:ext cx="49898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소감(어려웠던 점 &amp; 배운 점)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29" name="Google Shape;229;p7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30" name="Google Shape;230;p7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1" name="Google Shape;231;p7"/>
          <p:cNvSpPr/>
          <p:nvPr/>
        </p:nvSpPr>
        <p:spPr>
          <a:xfrm>
            <a:off x="639378" y="1720344"/>
            <a:ext cx="10889180" cy="19888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latin typeface="Malgun Gothic"/>
                <a:ea typeface="Malgun Gothic"/>
                <a:sym typeface="Malgun Gothic"/>
              </a:rPr>
              <a:t>계획</a:t>
            </a:r>
            <a:r>
              <a:rPr lang="ko-KR" sz="1200" b="1">
                <a:latin typeface="Malgun Gothic"/>
                <a:ea typeface="Malgun Gothic"/>
              </a:rPr>
              <a:t> 및 일정 </a:t>
            </a:r>
            <a:r>
              <a:rPr lang="ko-KR" altLang="en-US" sz="1200" b="1">
                <a:latin typeface="Malgun Gothic"/>
                <a:ea typeface="Malgun Gothic"/>
              </a:rPr>
              <a:t>관리</a:t>
            </a:r>
            <a:r>
              <a:rPr lang="ko-KR" sz="1200">
                <a:latin typeface="Malgun Gothic"/>
                <a:ea typeface="Malgun Gothic"/>
              </a:rPr>
              <a:t>: 일별로 상세한 </a:t>
            </a:r>
            <a:r>
              <a:rPr lang="ko-KR" sz="1200">
                <a:latin typeface="Malgun Gothic"/>
                <a:ea typeface="Malgun Gothic"/>
                <a:sym typeface="Malgun Gothic"/>
              </a:rPr>
              <a:t>계획을 </a:t>
            </a:r>
            <a:r>
              <a:rPr lang="ko-KR" sz="1200">
                <a:latin typeface="Malgun Gothic"/>
                <a:ea typeface="Malgun Gothic"/>
              </a:rPr>
              <a:t>세우지 못한 점</a:t>
            </a:r>
            <a:endParaRPr lang="en-US" sz="1200">
              <a:latin typeface="Malgun Gothic"/>
              <a:ea typeface="Malgun Gothic"/>
              <a:cs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latin typeface="Malgun Gothic"/>
                <a:ea typeface="Malgun Gothic"/>
                <a:sym typeface="Malgun Gothic"/>
              </a:rPr>
              <a:t>기능</a:t>
            </a:r>
            <a:r>
              <a:rPr lang="en-US" altLang="ko-KR" sz="1200" b="1">
                <a:latin typeface="Malgun Gothic"/>
                <a:ea typeface="Malgun Gothic"/>
                <a:sym typeface="Malgun Gothic"/>
              </a:rPr>
              <a:t> </a:t>
            </a:r>
            <a:r>
              <a:rPr lang="en-US" sz="1200" b="1" err="1">
                <a:latin typeface="Malgun Gothic"/>
                <a:ea typeface="Malgun Gothic"/>
                <a:sym typeface="Malgun Gothic"/>
              </a:rPr>
              <a:t>구현</a:t>
            </a:r>
            <a:r>
              <a:rPr lang="en-US" sz="1200">
                <a:latin typeface="Malgun Gothic"/>
                <a:ea typeface="Malgun Gothic"/>
                <a:sym typeface="Malgun Gothic"/>
              </a:rPr>
              <a:t>: </a:t>
            </a:r>
            <a:r>
              <a:rPr lang="en-US" sz="1200" err="1">
                <a:latin typeface="Malgun Gothic"/>
                <a:ea typeface="Malgun Gothic"/>
                <a:sym typeface="Malgun Gothic"/>
              </a:rPr>
              <a:t>모든</a:t>
            </a:r>
            <a:r>
              <a:rPr lang="en-US" sz="1200">
                <a:latin typeface="Malgun Gothic"/>
                <a:ea typeface="Malgun Gothic"/>
                <a:sym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  <a:sym typeface="Malgun Gothic"/>
              </a:rPr>
              <a:t>기획한</a:t>
            </a:r>
            <a:r>
              <a:rPr lang="en-US" sz="1200"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  <a:sym typeface="Malgun Gothic"/>
              </a:rPr>
              <a:t>기능을</a:t>
            </a:r>
            <a:r>
              <a:rPr lang="en-US" sz="1200">
                <a:latin typeface="Malgun Gothic"/>
                <a:ea typeface="Malgun Gothic"/>
                <a:sym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  <a:sym typeface="Malgun Gothic"/>
              </a:rPr>
              <a:t>구현하지</a:t>
            </a:r>
            <a:r>
              <a:rPr lang="en-US" sz="1200"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  <a:sym typeface="Malgun Gothic"/>
              </a:rPr>
              <a:t>못한</a:t>
            </a:r>
            <a:r>
              <a:rPr lang="en-US" altLang="ko-KR" sz="1200"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  <a:sym typeface="Malgun Gothic"/>
              </a:rPr>
              <a:t>점</a:t>
            </a:r>
            <a:endParaRPr lang="en-US" altLang="ko-KR" sz="1200">
              <a:latin typeface="Malgun Gothic"/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latin typeface="Malgun Gothic"/>
                <a:ea typeface="Malgun Gothic"/>
              </a:rPr>
              <a:t>새</a:t>
            </a:r>
            <a:r>
              <a:rPr lang="en-US" sz="1200" b="1">
                <a:latin typeface="Malgun Gothic"/>
                <a:ea typeface="Malgun Gothic"/>
              </a:rPr>
              <a:t> </a:t>
            </a:r>
            <a:r>
              <a:rPr lang="en-US" sz="1200" b="1" err="1">
                <a:latin typeface="Malgun Gothic"/>
                <a:ea typeface="Malgun Gothic"/>
              </a:rPr>
              <a:t>기술</a:t>
            </a:r>
            <a:r>
              <a:rPr lang="en-US" sz="1200" b="1">
                <a:latin typeface="Malgun Gothic"/>
                <a:ea typeface="Malgun Gothic"/>
              </a:rPr>
              <a:t> </a:t>
            </a:r>
            <a:r>
              <a:rPr lang="en-US" sz="1200" b="1" err="1">
                <a:latin typeface="Malgun Gothic"/>
                <a:ea typeface="Malgun Gothic"/>
              </a:rPr>
              <a:t>도입</a:t>
            </a:r>
            <a:r>
              <a:rPr lang="en-US" altLang="ko-KR" sz="1200" b="1">
                <a:latin typeface="Malgun Gothic"/>
                <a:ea typeface="Malgun Gothic"/>
              </a:rPr>
              <a:t> </a:t>
            </a:r>
            <a:r>
              <a:rPr lang="ko-KR" altLang="en-US" sz="1200" b="1">
                <a:latin typeface="Malgun Gothic"/>
                <a:ea typeface="Malgun Gothic"/>
              </a:rPr>
              <a:t>시간</a:t>
            </a:r>
            <a:r>
              <a:rPr lang="en-US" altLang="ko-KR" sz="1200">
                <a:latin typeface="Malgun Gothic"/>
                <a:ea typeface="Malgun Gothic"/>
              </a:rPr>
              <a:t>: </a:t>
            </a:r>
            <a:r>
              <a:rPr lang="ko-KR" altLang="en-US" sz="1200">
                <a:latin typeface="Malgun Gothic"/>
                <a:ea typeface="Malgun Gothic"/>
              </a:rPr>
              <a:t>새로운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기술을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습득하고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구현하는데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과도한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시간이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소요된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sz="1200">
                <a:latin typeface="Malgun Gothic"/>
                <a:ea typeface="Malgun Gothic"/>
              </a:rPr>
              <a:t>점</a:t>
            </a:r>
            <a:endParaRPr lang="ko-KR">
              <a:latin typeface="Malgun Gothic"/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latin typeface="Malgun Gothic"/>
                <a:ea typeface="Malgun Gothic"/>
              </a:rPr>
              <a:t>WebSocket </a:t>
            </a:r>
            <a:r>
              <a:rPr lang="en-US" sz="1200" b="1" err="1">
                <a:latin typeface="Malgun Gothic"/>
                <a:ea typeface="Malgun Gothic"/>
              </a:rPr>
              <a:t>구현</a:t>
            </a:r>
            <a:r>
              <a:rPr lang="en-US" sz="1200">
                <a:latin typeface="Malgun Gothic"/>
                <a:ea typeface="Malgun Gothic"/>
              </a:rPr>
              <a:t>: </a:t>
            </a:r>
            <a:r>
              <a:rPr lang="en-US" sz="1200" err="1">
                <a:latin typeface="Malgun Gothic"/>
                <a:ea typeface="Malgun Gothic"/>
              </a:rPr>
              <a:t>WebSocket의</a:t>
            </a:r>
            <a:r>
              <a:rPr lang="en-US" sz="1200">
                <a:latin typeface="Malgun Gothic"/>
                <a:ea typeface="Malgun Gothic"/>
              </a:rPr>
              <a:t> URL </a:t>
            </a:r>
            <a:r>
              <a:rPr lang="en-US" sz="1200" err="1">
                <a:latin typeface="Malgun Gothic"/>
                <a:ea typeface="Malgun Gothic"/>
              </a:rPr>
              <a:t>패턴과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라우팅에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어려움을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겪었다</a:t>
            </a:r>
            <a:r>
              <a:rPr lang="en-US" sz="1200">
                <a:latin typeface="Malgun Gothic"/>
                <a:ea typeface="Malgun Gothic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latin typeface="Malgun Gothic"/>
                <a:ea typeface="Malgun Gothic"/>
              </a:rPr>
              <a:t>API </a:t>
            </a:r>
            <a:r>
              <a:rPr lang="en-US" sz="1200" b="1" err="1">
                <a:latin typeface="Malgun Gothic"/>
                <a:ea typeface="Malgun Gothic"/>
              </a:rPr>
              <a:t>테스팅</a:t>
            </a:r>
            <a:r>
              <a:rPr lang="en-US" sz="1200">
                <a:latin typeface="Malgun Gothic"/>
                <a:ea typeface="Malgun Gothic"/>
              </a:rPr>
              <a:t>: </a:t>
            </a:r>
            <a:r>
              <a:rPr lang="en-US" sz="1200" err="1">
                <a:latin typeface="Malgun Gothic"/>
                <a:ea typeface="Malgun Gothic"/>
              </a:rPr>
              <a:t>Postman을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사용하여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다양한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프로토콜에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대한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요청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명세를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작성하는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것이</a:t>
            </a:r>
            <a:r>
              <a:rPr lang="en-US" sz="1200">
                <a:latin typeface="Malgun Gothic"/>
                <a:ea typeface="Malgun Gothic"/>
              </a:rPr>
              <a:t> </a:t>
            </a:r>
            <a:r>
              <a:rPr lang="en-US" sz="1200" err="1">
                <a:latin typeface="Malgun Gothic"/>
                <a:ea typeface="Malgun Gothic"/>
              </a:rPr>
              <a:t>어려웠다</a:t>
            </a:r>
            <a:r>
              <a:rPr lang="en-US" sz="1200">
                <a:latin typeface="Malgun Gothic"/>
                <a:ea typeface="Malgun Gothic"/>
              </a:rPr>
              <a:t>.</a:t>
            </a:r>
            <a:endParaRPr lang="en-US" altLang="ko-KR" sz="1200">
              <a:latin typeface="Malgun Gothic"/>
              <a:ea typeface="Malgun Gothic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639378" y="1344533"/>
            <a:ext cx="1466723" cy="309623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아쉬웠던 점</a:t>
            </a:r>
            <a:endParaRPr lang="en-US" sz="1200" b="1">
              <a:solidFill>
                <a:schemeClr val="lt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639378" y="4350791"/>
            <a:ext cx="10889180" cy="1731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latin typeface="Malgun Gothic"/>
                <a:ea typeface="Malgun Gothic"/>
              </a:rPr>
              <a:t>계획 재검토</a:t>
            </a:r>
            <a:r>
              <a:rPr lang="en-US" altLang="ko-KR" sz="1200">
                <a:solidFill>
                  <a:srgbClr val="374151"/>
                </a:solidFill>
                <a:latin typeface="Malgun Gothic"/>
                <a:ea typeface="Malgun Gothic"/>
              </a:rPr>
              <a:t>:</a:t>
            </a:r>
            <a:r>
              <a:rPr lang="ko-KR" altLang="en-US" sz="1200">
                <a:solidFill>
                  <a:srgbClr val="374151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>
                <a:solidFill>
                  <a:srgbClr val="374151"/>
                </a:solidFill>
                <a:latin typeface="Malgun Gothic"/>
                <a:ea typeface="Malgun Gothic"/>
              </a:rPr>
              <a:t>MVP</a:t>
            </a:r>
            <a:r>
              <a:rPr lang="ko-KR" altLang="en-US" sz="1200">
                <a:solidFill>
                  <a:srgbClr val="374151"/>
                </a:solidFill>
                <a:latin typeface="Malgun Gothic"/>
                <a:ea typeface="Malgun Gothic"/>
              </a:rPr>
              <a:t> 달성 후에도 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계획을 주기적으로</a:t>
            </a:r>
            <a:r>
              <a:rPr lang="ko-KR" altLang="en-US" sz="1200">
                <a:solidFill>
                  <a:srgbClr val="374151"/>
                </a:solidFill>
                <a:latin typeface="Malgun Gothic"/>
                <a:ea typeface="Malgun Gothic"/>
              </a:rPr>
              <a:t> 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재검토해야 함</a:t>
            </a:r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latin typeface="Malgun Gothic"/>
                <a:ea typeface="Malgun Gothic"/>
                <a:sym typeface="Malgun Gothic"/>
              </a:rPr>
              <a:t>러닝 커브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  <a:sym typeface="Malgun Gothic"/>
              </a:rPr>
              <a:t>: 새 기술 도입 전에 러닝 커브를 고려해야 함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latin typeface="Malgun Gothic"/>
                <a:ea typeface="Malgun Gothic"/>
              </a:rPr>
              <a:t>ASGI 사용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: </a:t>
            </a:r>
            <a:r>
              <a:rPr lang="ko-KR" sz="1200" err="1">
                <a:solidFill>
                  <a:srgbClr val="374151"/>
                </a:solidFill>
                <a:latin typeface="Malgun Gothic"/>
                <a:ea typeface="Malgun Gothic"/>
              </a:rPr>
              <a:t>WebSocket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 구성 시 </a:t>
            </a:r>
            <a:r>
              <a:rPr lang="ko-KR" sz="1200" err="1">
                <a:solidFill>
                  <a:srgbClr val="374151"/>
                </a:solidFill>
                <a:latin typeface="Malgun Gothic"/>
                <a:ea typeface="Malgun Gothic"/>
              </a:rPr>
              <a:t>ASGI의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 중요성</a:t>
            </a:r>
            <a:endParaRPr lang="ko-KR" sz="1200">
              <a:latin typeface="Malgun Gothic"/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latin typeface="Malgun Gothic"/>
                <a:ea typeface="Malgun Gothic"/>
              </a:rPr>
              <a:t>문서화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: </a:t>
            </a:r>
            <a:r>
              <a:rPr lang="ko-KR" sz="1200" err="1">
                <a:solidFill>
                  <a:srgbClr val="374151"/>
                </a:solidFill>
                <a:latin typeface="Malgun Gothic"/>
                <a:ea typeface="Malgun Gothic"/>
              </a:rPr>
              <a:t>Swagger와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 </a:t>
            </a:r>
            <a:r>
              <a:rPr lang="ko-KR" sz="1200" err="1">
                <a:solidFill>
                  <a:srgbClr val="374151"/>
                </a:solidFill>
                <a:latin typeface="Malgun Gothic"/>
                <a:ea typeface="Malgun Gothic"/>
              </a:rPr>
              <a:t>ERD를</a:t>
            </a:r>
            <a:r>
              <a:rPr lang="ko-KR" sz="1200">
                <a:solidFill>
                  <a:srgbClr val="374151"/>
                </a:solidFill>
                <a:latin typeface="Malgun Gothic"/>
                <a:ea typeface="Malgun Gothic"/>
              </a:rPr>
              <a:t> 통한 API 명세 시각화의 중요성</a:t>
            </a:r>
            <a:endParaRPr lang="ko-KR" sz="120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639378" y="3965800"/>
            <a:ext cx="1466723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배운 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8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41" name="Google Shape;241;p8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8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894374" y="496975"/>
              <a:ext cx="3622666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개발 중 장애물 &amp; 극복 방법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8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46" name="Google Shape;246;p8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47" name="Google Shape;247;p8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8" name="Google Shape;248;p8"/>
          <p:cNvSpPr/>
          <p:nvPr/>
        </p:nvSpPr>
        <p:spPr>
          <a:xfrm>
            <a:off x="639378" y="1729524"/>
            <a:ext cx="10889180" cy="1731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내 지식 공유와 동기화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</a:t>
            </a:r>
            <a:r>
              <a:rPr lang="en-US" alt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기술의</a:t>
            </a:r>
            <a:r>
              <a:rPr lang="en-US" alt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러닝</a:t>
            </a:r>
            <a:r>
              <a:rPr lang="en-US" alt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커브</a:t>
            </a:r>
            <a:endParaRPr lang="en-US" altLang="ko-KR" sz="1200" b="1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오버 테크놀로지로 인한 개발 장기화 우려</a:t>
            </a:r>
          </a:p>
        </p:txBody>
      </p:sp>
      <p:sp>
        <p:nvSpPr>
          <p:cNvPr id="249" name="Google Shape;249;p8"/>
          <p:cNvSpPr/>
          <p:nvPr/>
        </p:nvSpPr>
        <p:spPr>
          <a:xfrm>
            <a:off x="639378" y="1344533"/>
            <a:ext cx="1509856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문제의 </a:t>
            </a:r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난황</a:t>
            </a:r>
            <a:endParaRPr lang="ko-KR" sz="1200" b="1">
              <a:solidFill>
                <a:schemeClr val="lt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639378" y="4182893"/>
            <a:ext cx="10889180" cy="1731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  <a:sym typeface="Malgun Gothic"/>
              </a:rPr>
              <a:t>애자일 방법론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: </a:t>
            </a:r>
            <a:r>
              <a:rPr lang="ko-KR" sz="1200" err="1">
                <a:solidFill>
                  <a:srgbClr val="374151"/>
                </a:solidFill>
                <a:ea typeface="Malgun Gothic"/>
                <a:sym typeface="Malgun Gothic"/>
              </a:rPr>
              <a:t>Kanban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 </a:t>
            </a:r>
            <a:r>
              <a:rPr lang="ko-KR" sz="1200" err="1">
                <a:solidFill>
                  <a:srgbClr val="374151"/>
                </a:solidFill>
                <a:ea typeface="Malgun Gothic"/>
                <a:sym typeface="Malgun Gothic"/>
              </a:rPr>
              <a:t>Board와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 간이 문서화 사용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  <a:sym typeface="Malgun Gothic"/>
              </a:rPr>
              <a:t>커뮤니티 활용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: 정보 검색과 공유</a:t>
            </a:r>
            <a:endParaRPr lang="ko-KR" sz="1200">
              <a:solidFill>
                <a:srgbClr val="374151"/>
              </a:solidFill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  <a:sym typeface="Malgun Gothic"/>
              </a:rPr>
              <a:t>MVP 설정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: </a:t>
            </a:r>
            <a:r>
              <a:rPr lang="ko-KR" sz="1200" err="1">
                <a:solidFill>
                  <a:srgbClr val="374151"/>
                </a:solidFill>
                <a:ea typeface="Malgun Gothic"/>
                <a:sym typeface="Malgun Gothic"/>
              </a:rPr>
              <a:t>MVP를</a:t>
            </a:r>
            <a:r>
              <a:rPr lang="ko-KR" sz="1200">
                <a:solidFill>
                  <a:srgbClr val="374151"/>
                </a:solidFill>
                <a:ea typeface="Malgun Gothic"/>
                <a:sym typeface="Malgun Gothic"/>
              </a:rPr>
              <a:t> 먼저 정의하고 그에 따라 개발 진행</a:t>
            </a:r>
            <a:endParaRPr lang="ko-KR" sz="1200">
              <a:solidFill>
                <a:srgbClr val="374151"/>
              </a:solidFill>
              <a:ea typeface="Malgun Gothic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639378" y="3797902"/>
            <a:ext cx="1509856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이렇게 극복</a:t>
            </a:r>
            <a:endParaRPr lang="en-US" sz="1200" b="1">
              <a:solidFill>
                <a:schemeClr val="lt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9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58" name="Google Shape;258;p9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9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 txBox="1"/>
            <p:nvPr/>
          </p:nvSpPr>
          <p:spPr>
            <a:xfrm>
              <a:off x="894374" y="496975"/>
              <a:ext cx="4023306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추가 및 리서치 하고 싶은 기능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9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63" name="Google Shape;263;p9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64" name="Google Shape;264;p9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Google Shape;248;p8">
            <a:extLst>
              <a:ext uri="{FF2B5EF4-FFF2-40B4-BE49-F238E27FC236}">
                <a16:creationId xmlns:a16="http://schemas.microsoft.com/office/drawing/2014/main" id="{45417680-F5FB-D90D-CECD-A86A26EEE3CD}"/>
              </a:ext>
            </a:extLst>
          </p:cNvPr>
          <p:cNvSpPr/>
          <p:nvPr/>
        </p:nvSpPr>
        <p:spPr>
          <a:xfrm>
            <a:off x="639378" y="1774009"/>
            <a:ext cx="10889180" cy="17059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 err="1">
                <a:ea typeface="Malgun Gothic"/>
              </a:rPr>
              <a:t>TDD의</a:t>
            </a:r>
            <a:r>
              <a:rPr lang="ko-KR" sz="1200" b="1">
                <a:ea typeface="Malgun Gothic"/>
              </a:rPr>
              <a:t> 활용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코드 품질과 유지 보수성 향상을 위한 TDD(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Test-Driven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Development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) 적용 방법</a:t>
            </a:r>
            <a:endParaRPr lang="en-US" altLang="ko-KR">
              <a:solidFill>
                <a:schemeClr val="dk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 err="1">
                <a:ea typeface="Malgun Gothic"/>
              </a:rPr>
              <a:t>AWS와</a:t>
            </a:r>
            <a:r>
              <a:rPr lang="ko-KR" sz="1200" b="1">
                <a:ea typeface="Malgun Gothic"/>
              </a:rPr>
              <a:t> CD</a:t>
            </a:r>
            <a:r>
              <a:rPr lang="en-US" altLang="ko-KR" sz="1200">
                <a:solidFill>
                  <a:srgbClr val="374151"/>
                </a:solidFill>
                <a:ea typeface="Malgun Gothic"/>
              </a:rPr>
              <a:t>: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</a:t>
            </a:r>
            <a:r>
              <a:rPr lang="en-US" altLang="ko-KR" sz="1200">
                <a:solidFill>
                  <a:srgbClr val="374151"/>
                </a:solidFill>
                <a:ea typeface="Malgun Gothic"/>
              </a:rPr>
              <a:t>AWS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환경에서 지속적인 배포를 위해 유의해야 할 점들</a:t>
            </a:r>
            <a:endParaRPr lang="ko-KR" sz="1200">
              <a:solidFill>
                <a:schemeClr val="dk1"/>
              </a:solidFill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</a:rPr>
              <a:t>애자일 방법론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프로젝트 관리에 애자일 방법론을 어떻게 적용할 수 있는지, 그리고 소통의 용이성은 어떻게 달라지는지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 err="1">
                <a:ea typeface="Malgun Gothic"/>
              </a:rPr>
              <a:t>Docker</a:t>
            </a:r>
            <a:r>
              <a:rPr lang="ko-KR" sz="1200" b="1">
                <a:ea typeface="Malgun Gothic"/>
              </a:rPr>
              <a:t> 활용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단일 서버 인스턴스에서 클라이언트와 서버를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Docker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컨테이너를 활용해 배포하는 방법</a:t>
            </a:r>
          </a:p>
        </p:txBody>
      </p:sp>
      <p:sp>
        <p:nvSpPr>
          <p:cNvPr id="6" name="Google Shape;249;p8">
            <a:extLst>
              <a:ext uri="{FF2B5EF4-FFF2-40B4-BE49-F238E27FC236}">
                <a16:creationId xmlns:a16="http://schemas.microsoft.com/office/drawing/2014/main" id="{D4AF2F09-0B6E-92A1-EE61-E0E4B6DF843C}"/>
              </a:ext>
            </a:extLst>
          </p:cNvPr>
          <p:cNvSpPr/>
          <p:nvPr/>
        </p:nvSpPr>
        <p:spPr>
          <a:xfrm>
            <a:off x="639378" y="1336103"/>
            <a:ext cx="1911623" cy="366333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배포 및 개발론 관련</a:t>
            </a:r>
          </a:p>
        </p:txBody>
      </p:sp>
      <p:sp>
        <p:nvSpPr>
          <p:cNvPr id="7" name="Google Shape;249;p8">
            <a:extLst>
              <a:ext uri="{FF2B5EF4-FFF2-40B4-BE49-F238E27FC236}">
                <a16:creationId xmlns:a16="http://schemas.microsoft.com/office/drawing/2014/main" id="{BD0BFA84-A49F-3DC4-FC09-E24E2E2186FE}"/>
              </a:ext>
            </a:extLst>
          </p:cNvPr>
          <p:cNvSpPr/>
          <p:nvPr/>
        </p:nvSpPr>
        <p:spPr>
          <a:xfrm>
            <a:off x="639377" y="3780852"/>
            <a:ext cx="1911623" cy="281667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ko-KR" altLang="en-US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기능 관련</a:t>
            </a:r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CBD98B85-783D-695B-23D2-56597C999476}"/>
              </a:ext>
            </a:extLst>
          </p:cNvPr>
          <p:cNvSpPr/>
          <p:nvPr/>
        </p:nvSpPr>
        <p:spPr>
          <a:xfrm>
            <a:off x="639377" y="4134093"/>
            <a:ext cx="10889180" cy="228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 b="1">
                <a:ea typeface="Malgun Gothic"/>
              </a:rPr>
              <a:t>JWT</a:t>
            </a:r>
            <a:r>
              <a:rPr lang="ko-KR" altLang="en-US" sz="1200" b="1">
                <a:ea typeface="Malgun Gothic"/>
              </a:rPr>
              <a:t> </a:t>
            </a:r>
            <a:r>
              <a:rPr lang="ko-KR" altLang="en-US" sz="1200" b="1" err="1">
                <a:ea typeface="Malgun Gothic"/>
              </a:rPr>
              <a:t>리프레시</a:t>
            </a:r>
            <a:r>
              <a:rPr lang="ko-KR" altLang="en-US" sz="1200" b="1">
                <a:ea typeface="Malgun Gothic"/>
              </a:rPr>
              <a:t> 토큰</a:t>
            </a:r>
            <a:r>
              <a:rPr lang="en-US" altLang="ko-KR" sz="1200">
                <a:solidFill>
                  <a:srgbClr val="374151"/>
                </a:solidFill>
                <a:ea typeface="Malgun Gothic"/>
              </a:rPr>
              <a:t>:</a:t>
            </a:r>
            <a:r>
              <a:rPr lang="ko-KR" altLang="en-US" sz="1200">
                <a:solidFill>
                  <a:srgbClr val="374151"/>
                </a:solidFill>
                <a:ea typeface="Malgun Gothic"/>
              </a:rPr>
              <a:t> 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로그인 안정성을 위한 JWT 재발급 기능</a:t>
            </a:r>
            <a:endParaRPr lang="ko-KR" altLang="en-US" sz="1200">
              <a:solidFill>
                <a:srgbClr val="374151"/>
              </a:solidFill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 err="1">
                <a:ea typeface="Malgun Gothic"/>
              </a:rPr>
              <a:t>Redis</a:t>
            </a:r>
            <a:r>
              <a:rPr lang="ko-KR" sz="1200" b="1">
                <a:ea typeface="Malgun Gothic"/>
              </a:rPr>
              <a:t> 활용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캐싱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및 세션 관리 등에서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Redis를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어떻게 활용할 수 있는지</a:t>
            </a:r>
            <a:endParaRPr lang="ko-KR">
              <a:solidFill>
                <a:schemeClr val="dk1"/>
              </a:solidFill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</a:rPr>
              <a:t>실시간 위치 공유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주소 검색을 통해 실시간으로 위치를 공유하는 기능</a:t>
            </a:r>
            <a:endParaRPr lang="ko-KR">
              <a:solidFill>
                <a:srgbClr val="37415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>
                <a:ea typeface="Malgun Gothic"/>
              </a:rPr>
              <a:t>네이버 </a:t>
            </a:r>
            <a:r>
              <a:rPr lang="ko-KR" sz="1200" b="1" err="1">
                <a:ea typeface="Malgun Gothic"/>
              </a:rPr>
              <a:t>API와</a:t>
            </a:r>
            <a:r>
              <a:rPr lang="ko-KR" sz="1200" b="1">
                <a:ea typeface="Malgun Gothic"/>
              </a:rPr>
              <a:t> RDS 연동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예약과 회원 데이터를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RDS에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 반영하는 방법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 err="1">
                <a:ea typeface="Malgun Gothic"/>
              </a:rPr>
              <a:t>OAuth</a:t>
            </a:r>
            <a:r>
              <a:rPr lang="ko-KR" sz="1200" b="1">
                <a:ea typeface="Malgun Gothic"/>
              </a:rPr>
              <a:t> 로그인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: 다양한 플랫폼(Google,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Kakao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, Apple, </a:t>
            </a:r>
            <a:r>
              <a:rPr lang="ko-KR" sz="1200" err="1">
                <a:solidFill>
                  <a:srgbClr val="374151"/>
                </a:solidFill>
                <a:ea typeface="Malgun Gothic"/>
              </a:rPr>
              <a:t>Github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)을 활용한 간편 로그인 기능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b="1">
                <a:ea typeface="Malgun Gothic"/>
              </a:rPr>
              <a:t>성능 테스팅</a:t>
            </a:r>
            <a:r>
              <a:rPr lang="en-US" altLang="ko-KR" sz="1200">
                <a:solidFill>
                  <a:srgbClr val="374151"/>
                </a:solidFill>
                <a:ea typeface="Malgun Gothic"/>
              </a:rPr>
              <a:t>:</a:t>
            </a:r>
            <a:r>
              <a:rPr lang="ko-KR" altLang="en-US" sz="1200">
                <a:solidFill>
                  <a:srgbClr val="374151"/>
                </a:solidFill>
                <a:ea typeface="Malgun Gothic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ea typeface="Malgun Gothic"/>
              </a:rPr>
              <a:t>Locust</a:t>
            </a:r>
            <a:r>
              <a:rPr lang="ko-KR" altLang="en-US" sz="1200" err="1">
                <a:solidFill>
                  <a:srgbClr val="374151"/>
                </a:solidFill>
                <a:ea typeface="Malgun Gothic"/>
              </a:rPr>
              <a:t>를</a:t>
            </a:r>
            <a:r>
              <a:rPr lang="ko-KR" altLang="en-US" sz="1200">
                <a:solidFill>
                  <a:srgbClr val="374151"/>
                </a:solidFill>
                <a:ea typeface="Malgun Gothic"/>
              </a:rPr>
              <a:t> 이용한 성능 테스팅 </a:t>
            </a:r>
            <a:r>
              <a:rPr lang="ko-KR" sz="1200">
                <a:solidFill>
                  <a:srgbClr val="374151"/>
                </a:solidFill>
                <a:ea typeface="Malgun Gothic"/>
              </a:rPr>
              <a:t>방법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0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71" name="Google Shape;271;p10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" name="Google Shape;272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0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 txBox="1"/>
            <p:nvPr/>
          </p:nvSpPr>
          <p:spPr>
            <a:xfrm>
              <a:off x="894374" y="496975"/>
              <a:ext cx="1535119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질의 응답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10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76" name="Google Shape;276;p10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7" name="Google Shape;277;p10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8" name="Google Shape;278;p10"/>
          <p:cNvSpPr/>
          <p:nvPr/>
        </p:nvSpPr>
        <p:spPr>
          <a:xfrm>
            <a:off x="5178655" y="2527357"/>
            <a:ext cx="1861969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4400" b="1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7095918" y="0"/>
            <a:ext cx="5096082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7095918" y="0"/>
            <a:ext cx="537" cy="6870879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/>
          <p:cNvSpPr/>
          <p:nvPr/>
        </p:nvSpPr>
        <p:spPr>
          <a:xfrm>
            <a:off x="5360670" y="579509"/>
            <a:ext cx="14704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5918701" y="1583151"/>
            <a:ext cx="3618492" cy="338556"/>
            <a:chOff x="5909383" y="2100663"/>
            <a:chExt cx="3618492" cy="338556"/>
          </a:xfrm>
        </p:grpSpPr>
        <p:sp>
          <p:nvSpPr>
            <p:cNvPr id="104" name="Google Shape;104;p2"/>
            <p:cNvSpPr/>
            <p:nvPr/>
          </p:nvSpPr>
          <p:spPr>
            <a:xfrm>
              <a:off x="7465675" y="2100663"/>
              <a:ext cx="20622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600"/>
              </a:pPr>
              <a:r>
                <a:rPr lang="ko-KR" altLang="en-US" sz="1600" b="1">
                  <a:solidFill>
                    <a:schemeClr val="dk1"/>
                  </a:solidFill>
                </a:rPr>
                <a:t>팀원 소개 및 역할</a:t>
              </a:r>
              <a:endParaRPr lang="ko-KR" alt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09383" y="2100665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01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5918701" y="2181551"/>
            <a:ext cx="5030290" cy="338563"/>
            <a:chOff x="5909383" y="2767414"/>
            <a:chExt cx="5030290" cy="338563"/>
          </a:xfrm>
        </p:grpSpPr>
        <p:sp>
          <p:nvSpPr>
            <p:cNvPr id="107" name="Google Shape;107;p2"/>
            <p:cNvSpPr/>
            <p:nvPr/>
          </p:nvSpPr>
          <p:spPr>
            <a:xfrm>
              <a:off x="7465673" y="2767414"/>
              <a:ext cx="34740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프로젝트 요약</a:t>
              </a: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09383" y="2767423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02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5918701" y="2779959"/>
            <a:ext cx="4066687" cy="338554"/>
            <a:chOff x="5909383" y="3434156"/>
            <a:chExt cx="4066687" cy="338554"/>
          </a:xfrm>
        </p:grpSpPr>
        <p:sp>
          <p:nvSpPr>
            <p:cNvPr id="110" name="Google Shape;110;p2"/>
            <p:cNvSpPr/>
            <p:nvPr/>
          </p:nvSpPr>
          <p:spPr>
            <a:xfrm>
              <a:off x="7465670" y="3434173"/>
              <a:ext cx="25104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주요 기능 소개</a:t>
              </a: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09383" y="3434156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03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5918701" y="3378367"/>
            <a:ext cx="3766090" cy="338554"/>
            <a:chOff x="5909383" y="4100889"/>
            <a:chExt cx="3766090" cy="338554"/>
          </a:xfrm>
        </p:grpSpPr>
        <p:sp>
          <p:nvSpPr>
            <p:cNvPr id="113" name="Google Shape;113;p2"/>
            <p:cNvSpPr/>
            <p:nvPr/>
          </p:nvSpPr>
          <p:spPr>
            <a:xfrm>
              <a:off x="7465673" y="4100898"/>
              <a:ext cx="22098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라이브 데모</a:t>
              </a:r>
              <a:endPara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04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5918701" y="3976766"/>
            <a:ext cx="4609991" cy="338554"/>
            <a:chOff x="5909383" y="4100889"/>
            <a:chExt cx="4609991" cy="338554"/>
          </a:xfrm>
        </p:grpSpPr>
        <p:sp>
          <p:nvSpPr>
            <p:cNvPr id="119" name="Google Shape;119;p2"/>
            <p:cNvSpPr/>
            <p:nvPr/>
          </p:nvSpPr>
          <p:spPr>
            <a:xfrm>
              <a:off x="7465674" y="4100899"/>
              <a:ext cx="3053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프로젝트 소감</a:t>
              </a: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05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K-디지털 트레이닝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3" y="266620"/>
            <a:ext cx="60960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8;p2">
            <a:extLst>
              <a:ext uri="{FF2B5EF4-FFF2-40B4-BE49-F238E27FC236}">
                <a16:creationId xmlns:a16="http://schemas.microsoft.com/office/drawing/2014/main" id="{1B0C0190-A7EA-2DAF-F233-D7C65BDEC66E}"/>
              </a:ext>
            </a:extLst>
          </p:cNvPr>
          <p:cNvGrpSpPr/>
          <p:nvPr/>
        </p:nvGrpSpPr>
        <p:grpSpPr>
          <a:xfrm>
            <a:off x="5918700" y="4643515"/>
            <a:ext cx="4609991" cy="338554"/>
            <a:chOff x="5909383" y="4100889"/>
            <a:chExt cx="4609991" cy="338554"/>
          </a:xfrm>
        </p:grpSpPr>
        <p:sp>
          <p:nvSpPr>
            <p:cNvPr id="3" name="Google Shape;119;p2">
              <a:extLst>
                <a:ext uri="{FF2B5EF4-FFF2-40B4-BE49-F238E27FC236}">
                  <a16:creationId xmlns:a16="http://schemas.microsoft.com/office/drawing/2014/main" id="{C732D2AD-9BCC-C2DA-4DC7-12E1E352865F}"/>
                </a:ext>
              </a:extLst>
            </p:cNvPr>
            <p:cNvSpPr/>
            <p:nvPr/>
          </p:nvSpPr>
          <p:spPr>
            <a:xfrm>
              <a:off x="7465674" y="4100899"/>
              <a:ext cx="3053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개발 중 이슈 및 극복방법</a:t>
              </a:r>
            </a:p>
          </p:txBody>
        </p:sp>
        <p:sp>
          <p:nvSpPr>
            <p:cNvPr id="4" name="Google Shape;120;p2">
              <a:extLst>
                <a:ext uri="{FF2B5EF4-FFF2-40B4-BE49-F238E27FC236}">
                  <a16:creationId xmlns:a16="http://schemas.microsoft.com/office/drawing/2014/main" id="{16A02DB7-55B0-2341-81D7-75BB64A572E9}"/>
                </a:ext>
              </a:extLst>
            </p:cNvPr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 err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</a:t>
              </a: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>
                  <a:solidFill>
                    <a:srgbClr val="0047FF"/>
                  </a:solidFill>
                </a:rPr>
                <a:t>06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118;p2">
            <a:extLst>
              <a:ext uri="{FF2B5EF4-FFF2-40B4-BE49-F238E27FC236}">
                <a16:creationId xmlns:a16="http://schemas.microsoft.com/office/drawing/2014/main" id="{6DEC28AE-5B80-5521-6F7C-874D58AA03A1}"/>
              </a:ext>
            </a:extLst>
          </p:cNvPr>
          <p:cNvGrpSpPr/>
          <p:nvPr/>
        </p:nvGrpSpPr>
        <p:grpSpPr>
          <a:xfrm>
            <a:off x="5918701" y="5320849"/>
            <a:ext cx="4609991" cy="338554"/>
            <a:chOff x="5909383" y="4100889"/>
            <a:chExt cx="4609991" cy="338554"/>
          </a:xfrm>
        </p:grpSpPr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5783072E-83FE-0E5C-1219-541FBB396183}"/>
                </a:ext>
              </a:extLst>
            </p:cNvPr>
            <p:cNvSpPr/>
            <p:nvPr/>
          </p:nvSpPr>
          <p:spPr>
            <a:xfrm>
              <a:off x="7465674" y="4100899"/>
              <a:ext cx="3053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 b="1">
                  <a:solidFill>
                    <a:schemeClr val="dk1"/>
                  </a:solidFill>
                </a:rPr>
                <a:t>추가 및 리서치 하고 싶은 기능</a:t>
              </a: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2925B75B-50B8-F58B-A3C3-86A49B522517}"/>
                </a:ext>
              </a:extLst>
            </p:cNvPr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 err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</a:t>
              </a: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>
                  <a:solidFill>
                    <a:srgbClr val="0047FF"/>
                  </a:solidFill>
                </a:rPr>
                <a:t>07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894374" y="496975"/>
              <a:ext cx="256594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팀원 소개 및 역할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34" name="Google Shape;134;p3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5" name="Google Shape;135;p3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6" name="Google Shape;136;p3"/>
          <p:cNvSpPr/>
          <p:nvPr/>
        </p:nvSpPr>
        <p:spPr>
          <a:xfrm>
            <a:off x="1259114" y="2416108"/>
            <a:ext cx="2651776" cy="2480502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76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259113" y="2423387"/>
            <a:ext cx="2651777" cy="343176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1744716" y="2462149"/>
            <a:ext cx="156308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300" b="1">
                <a:solidFill>
                  <a:schemeClr val="lt1"/>
                </a:solidFill>
              </a:rPr>
              <a:t>김종완</a:t>
            </a:r>
            <a:endParaRPr lang="ko-KR"/>
          </a:p>
        </p:txBody>
      </p:sp>
      <p:sp>
        <p:nvSpPr>
          <p:cNvPr id="139" name="Google Shape;139;p3"/>
          <p:cNvSpPr/>
          <p:nvPr/>
        </p:nvSpPr>
        <p:spPr>
          <a:xfrm>
            <a:off x="1278334" y="2801351"/>
            <a:ext cx="2632556" cy="209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en-US" altLang="ko-KR" sz="1100" b="1" err="1">
                <a:solidFill>
                  <a:schemeClr val="dk1"/>
                </a:solidFill>
              </a:rPr>
              <a:t>Te</a:t>
            </a:r>
            <a:r>
              <a:rPr lang="ko-KR" altLang="en-US" sz="1100" b="1" err="1">
                <a:solidFill>
                  <a:schemeClr val="dk1"/>
                </a:solidFill>
              </a:rPr>
              <a:t>ch</a:t>
            </a:r>
            <a:r>
              <a:rPr lang="ko-KR" altLang="en-US" sz="1100" b="1">
                <a:solidFill>
                  <a:schemeClr val="dk1"/>
                </a:solidFill>
              </a:rPr>
              <a:t> </a:t>
            </a:r>
            <a:r>
              <a:rPr lang="ko-KR" altLang="en-US" sz="1100" b="1" err="1">
                <a:solidFill>
                  <a:schemeClr val="dk1"/>
                </a:solidFill>
              </a:rPr>
              <a:t>Otakus</a:t>
            </a:r>
            <a:r>
              <a:rPr lang="ko-KR" altLang="en-US" sz="1100" b="1">
                <a:solidFill>
                  <a:schemeClr val="dk1"/>
                </a:solidFill>
              </a:rPr>
              <a:t> </a:t>
            </a:r>
            <a:r>
              <a:rPr lang="ko-KR" altLang="en-US" sz="1100" b="1" err="1">
                <a:solidFill>
                  <a:schemeClr val="dk1"/>
                </a:solidFill>
              </a:rPr>
              <a:t>Save</a:t>
            </a:r>
            <a:r>
              <a:rPr lang="ko-KR" altLang="en-US" sz="1100" b="1">
                <a:solidFill>
                  <a:schemeClr val="dk1"/>
                </a:solidFill>
              </a:rPr>
              <a:t> The World. </a:t>
            </a:r>
          </a:p>
          <a:p>
            <a:pPr>
              <a:lnSpc>
                <a:spcPct val="150000"/>
              </a:lnSpc>
            </a:pPr>
            <a:endParaRPr lang="ko-KR" altLang="en-US" sz="1100" b="1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en-US" altLang="ko-KR" sz="1100" b="1">
                <a:solidFill>
                  <a:schemeClr val="dk1"/>
                </a:solidFill>
              </a:rPr>
              <a:t>Player</a:t>
            </a:r>
            <a:r>
              <a:rPr lang="ko-KR" altLang="en-US" sz="1100" b="1">
                <a:solidFill>
                  <a:schemeClr val="dk1"/>
                </a:solidFill>
              </a:rPr>
              <a:t> </a:t>
            </a:r>
            <a:r>
              <a:rPr lang="en-US" altLang="ko-KR" sz="1100" b="1">
                <a:solidFill>
                  <a:schemeClr val="dk1"/>
                </a:solidFill>
              </a:rPr>
              <a:t>App</a:t>
            </a:r>
            <a:r>
              <a:rPr lang="ko-KR" altLang="en-US" sz="1100" b="1">
                <a:solidFill>
                  <a:schemeClr val="dk1"/>
                </a:solidFill>
              </a:rPr>
              <a:t> </a:t>
            </a:r>
            <a:r>
              <a:rPr lang="en-US" altLang="ko-KR" sz="1100" b="1">
                <a:solidFill>
                  <a:schemeClr val="dk1"/>
                </a:solidFill>
              </a:rPr>
              <a:t>(</a:t>
            </a:r>
            <a:r>
              <a:rPr lang="ko-KR" altLang="en-US" sz="1100" b="1">
                <a:solidFill>
                  <a:schemeClr val="dk1"/>
                </a:solidFill>
              </a:rPr>
              <a:t>회원기능</a:t>
            </a:r>
            <a:r>
              <a:rPr lang="en-US" altLang="ko-KR" sz="1100" b="1">
                <a:solidFill>
                  <a:schemeClr val="dk1"/>
                </a:solidFill>
              </a:rPr>
              <a:t>), Docker, </a:t>
            </a:r>
            <a:r>
              <a:rPr lang="en-US" sz="1100" b="1">
                <a:solidFill>
                  <a:schemeClr val="dk1"/>
                </a:solidFill>
              </a:rPr>
              <a:t>Postgres, TDD, </a:t>
            </a:r>
            <a:r>
              <a:rPr lang="ko-KR" altLang="en-US" sz="1100" b="1">
                <a:solidFill>
                  <a:schemeClr val="dk1"/>
                </a:solidFill>
              </a:rPr>
              <a:t>클라이언트</a:t>
            </a:r>
            <a:r>
              <a:rPr lang="en-US" altLang="ko-KR" sz="1100" b="1">
                <a:solidFill>
                  <a:schemeClr val="dk1"/>
                </a:solidFill>
              </a:rPr>
              <a:t> </a:t>
            </a:r>
            <a:r>
              <a:rPr lang="en-US" altLang="ko-KR" sz="1100" b="1" err="1">
                <a:solidFill>
                  <a:schemeClr val="dk1"/>
                </a:solidFill>
              </a:rPr>
              <a:t>구성</a:t>
            </a:r>
            <a:r>
              <a:rPr lang="en-US" altLang="ko-KR" sz="1100" b="1">
                <a:solidFill>
                  <a:schemeClr val="dk1"/>
                </a:solidFill>
              </a:rPr>
              <a:t>(</a:t>
            </a:r>
            <a:r>
              <a:rPr lang="en-US" altLang="ko-KR" sz="1100" b="1" err="1">
                <a:solidFill>
                  <a:schemeClr val="dk1"/>
                </a:solidFill>
              </a:rPr>
              <a:t>기본</a:t>
            </a:r>
            <a:r>
              <a:rPr lang="en-US" altLang="ko-KR" sz="1100" b="1">
                <a:solidFill>
                  <a:schemeClr val="dk1"/>
                </a:solidFill>
              </a:rPr>
              <a:t>)</a:t>
            </a:r>
            <a:endParaRPr lang="ko-KR" altLang="en-US" sz="1100" b="1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4341086" y="2420163"/>
            <a:ext cx="2838682" cy="2480502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76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341085" y="2427442"/>
            <a:ext cx="2838683" cy="343176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4360306" y="2805406"/>
            <a:ext cx="2819462" cy="209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</a:t>
            </a:r>
            <a:r>
              <a:rPr lang="ko-KR" altLang="en-US" sz="1100" b="1">
                <a:solidFill>
                  <a:schemeClr val="dk1"/>
                </a:solidFill>
              </a:rPr>
              <a:t> 안녕하세요!</a:t>
            </a:r>
            <a:endParaRPr lang="ko-KR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chemeClr val="dk1"/>
                </a:solidFill>
              </a:rPr>
              <a:t>매일 어제의 나보다는 발전하는 개발자 </a:t>
            </a:r>
            <a:r>
              <a:rPr lang="ko-KR" altLang="en-US" sz="1100" b="1" err="1">
                <a:solidFill>
                  <a:schemeClr val="dk1"/>
                </a:solidFill>
              </a:rPr>
              <a:t>민성철입니다</a:t>
            </a:r>
            <a:endParaRPr lang="ko-KR" altLang="en-US" sz="1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en-US" altLang="ko-KR" sz="1100" b="1">
                <a:solidFill>
                  <a:schemeClr val="dk1"/>
                </a:solidFill>
              </a:rPr>
              <a:t>Board App(CRUD), Channel(1:1채팅), </a:t>
            </a:r>
            <a:r>
              <a:rPr lang="en-US" altLang="ko-KR" sz="1100" b="1" err="1">
                <a:solidFill>
                  <a:schemeClr val="dk1"/>
                </a:solidFill>
              </a:rPr>
              <a:t>Lightsail</a:t>
            </a:r>
            <a:r>
              <a:rPr lang="en-US" altLang="ko-KR" sz="1100" b="1">
                <a:solidFill>
                  <a:schemeClr val="dk1"/>
                </a:solidFill>
              </a:rPr>
              <a:t> </a:t>
            </a:r>
            <a:r>
              <a:rPr lang="en-US" altLang="ko-KR" sz="1100" b="1" err="1">
                <a:solidFill>
                  <a:schemeClr val="dk1"/>
                </a:solidFill>
              </a:rPr>
              <a:t>배포</a:t>
            </a:r>
            <a:endParaRPr lang="ko-KR" altLang="en-US" sz="1100" err="1">
              <a:solidFill>
                <a:schemeClr val="dk1"/>
              </a:solidFill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7499789" y="2424218"/>
            <a:ext cx="2853058" cy="2480502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76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7499788" y="2431497"/>
            <a:ext cx="2853059" cy="343176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7519009" y="2809461"/>
            <a:ext cx="2833838" cy="209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altLang="en-US" sz="1100" b="1">
                <a:solidFill>
                  <a:schemeClr val="dk1"/>
                </a:solidFill>
              </a:rPr>
              <a:t>안녕하세요!</a:t>
            </a:r>
            <a:endParaRPr lang="ko-KR" altLang="en-US" sz="1100" b="1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ko-KR" altLang="en-US" sz="1100" b="1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100" b="1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en-US" altLang="ko-KR" sz="1100" b="1" err="1">
                <a:solidFill>
                  <a:schemeClr val="dk1"/>
                </a:solidFill>
              </a:rPr>
              <a:t>Quickmatch</a:t>
            </a:r>
            <a:r>
              <a:rPr lang="en-US" altLang="ko-KR" sz="1100" b="1">
                <a:solidFill>
                  <a:schemeClr val="dk1"/>
                </a:solidFill>
              </a:rPr>
              <a:t> App, </a:t>
            </a:r>
            <a:r>
              <a:rPr lang="ko-KR" altLang="en-US" sz="1100" b="1">
                <a:solidFill>
                  <a:schemeClr val="dk1"/>
                </a:solidFill>
              </a:rPr>
              <a:t>그룹채팅, </a:t>
            </a:r>
            <a:r>
              <a:rPr lang="ko-KR" altLang="en-US" sz="1100" b="1" err="1">
                <a:solidFill>
                  <a:schemeClr val="dk1"/>
                </a:solidFill>
              </a:rPr>
              <a:t>Websocket</a:t>
            </a:r>
            <a:r>
              <a:rPr lang="ko-KR" altLang="en-US" sz="1100" b="1">
                <a:solidFill>
                  <a:schemeClr val="dk1"/>
                </a:solidFill>
              </a:rPr>
              <a:t> </a:t>
            </a:r>
            <a:r>
              <a:rPr lang="ko-KR" altLang="en-US" sz="1100" b="1" err="1">
                <a:solidFill>
                  <a:schemeClr val="dk1"/>
                </a:solidFill>
              </a:rPr>
              <a:t>JWT인증</a:t>
            </a:r>
            <a:r>
              <a:rPr lang="ko-KR" altLang="en-US" sz="1100" b="1">
                <a:solidFill>
                  <a:schemeClr val="dk1"/>
                </a:solidFill>
              </a:rPr>
              <a:t>, 도메인구매</a:t>
            </a:r>
          </a:p>
        </p:txBody>
      </p:sp>
      <p:sp>
        <p:nvSpPr>
          <p:cNvPr id="2" name="Google Shape;138;p3">
            <a:extLst>
              <a:ext uri="{FF2B5EF4-FFF2-40B4-BE49-F238E27FC236}">
                <a16:creationId xmlns:a16="http://schemas.microsoft.com/office/drawing/2014/main" id="{1A37AE89-8484-7DA4-5B00-3C7171DED087}"/>
              </a:ext>
            </a:extLst>
          </p:cNvPr>
          <p:cNvSpPr txBox="1"/>
          <p:nvPr/>
        </p:nvSpPr>
        <p:spPr>
          <a:xfrm>
            <a:off x="4971297" y="2462148"/>
            <a:ext cx="166372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300" b="1" err="1">
                <a:solidFill>
                  <a:schemeClr val="lt1"/>
                </a:solidFill>
              </a:rPr>
              <a:t>민성철</a:t>
            </a:r>
            <a:endParaRPr lang="ko-KR" err="1"/>
          </a:p>
        </p:txBody>
      </p:sp>
      <p:sp>
        <p:nvSpPr>
          <p:cNvPr id="3" name="Google Shape;138;p3">
            <a:extLst>
              <a:ext uri="{FF2B5EF4-FFF2-40B4-BE49-F238E27FC236}">
                <a16:creationId xmlns:a16="http://schemas.microsoft.com/office/drawing/2014/main" id="{E307CBD2-977D-9177-37E7-A9BD2923254C}"/>
              </a:ext>
            </a:extLst>
          </p:cNvPr>
          <p:cNvSpPr txBox="1"/>
          <p:nvPr/>
        </p:nvSpPr>
        <p:spPr>
          <a:xfrm>
            <a:off x="7897972" y="2475517"/>
            <a:ext cx="167809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300" b="1">
                <a:solidFill>
                  <a:schemeClr val="lt1"/>
                </a:solidFill>
              </a:rPr>
              <a:t>유진수</a:t>
            </a:r>
            <a:endParaRPr 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4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894374" y="496975"/>
              <a:ext cx="194829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요약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4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67" name="Google Shape;167;p4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8" name="Google Shape;168;p4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0" name="Google Shape;170;p4"/>
          <p:cNvSpPr/>
          <p:nvPr/>
        </p:nvSpPr>
        <p:spPr>
          <a:xfrm>
            <a:off x="639378" y="1535794"/>
            <a:ext cx="10889180" cy="20554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 err="1">
                <a:solidFill>
                  <a:schemeClr val="dk1"/>
                </a:solidFill>
                <a:ea typeface="Malgun Gothic"/>
                <a:sym typeface="Malgun Gothic"/>
              </a:rPr>
              <a:t>XHub</a:t>
            </a:r>
            <a:r>
              <a:rPr lang="ko-KR" altLang="en-US" sz="1200" err="1">
                <a:solidFill>
                  <a:schemeClr val="dk1"/>
                </a:solidFill>
                <a:ea typeface="Malgun Gothic"/>
                <a:sym typeface="Malgun Gothic"/>
              </a:rPr>
              <a:t>는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단체운동을 하고 싶은 개인들이 모여 같이 운동을 즐길 수 있는 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Hub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역할의 서비스입니다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.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좋아하지만 혼자서 즐기지 못하는 축구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,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농구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,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배드민턴 등의 단체 운동들을 지역 주민들과 같이 즐길 수 있는 서비스입니다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.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1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회성 운동 모임을 하며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,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마음이 잘 맞는 다른 사용자를 친구 추가하여 대화를 할 수도 있습니다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.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1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회성 운동 모임이 끝나면 사용자의 활동 점수에 영향이 가는 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2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중 선택지 평가를 하여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,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매너 사용자와 </a:t>
            </a:r>
            <a:r>
              <a:rPr lang="ko-KR" altLang="en-US" sz="1200" err="1">
                <a:solidFill>
                  <a:schemeClr val="dk1"/>
                </a:solidFill>
                <a:ea typeface="Malgun Gothic"/>
                <a:sym typeface="Malgun Gothic"/>
              </a:rPr>
              <a:t>비매너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사용자를 확인할 수도 있습니다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.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1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회성 운동 모임으로 운동도 즐길 수 있고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,</a:t>
            </a:r>
            <a:r>
              <a:rPr lang="ko-KR" altLang="en-US" sz="1200">
                <a:solidFill>
                  <a:schemeClr val="dk1"/>
                </a:solidFill>
                <a:ea typeface="Malgun Gothic"/>
                <a:sym typeface="Malgun Gothic"/>
              </a:rPr>
              <a:t> 게시판에서 운동에 관한 건강한 정보를 공유할 수도 있습니다</a:t>
            </a:r>
            <a:r>
              <a:rPr lang="en-US" altLang="ko-KR" sz="1200">
                <a:solidFill>
                  <a:schemeClr val="dk1"/>
                </a:solidFill>
                <a:ea typeface="Malgun Gothic"/>
                <a:sym typeface="Malgun Gothic"/>
              </a:rPr>
              <a:t>.</a:t>
            </a:r>
            <a:endParaRPr lang="ko-KR" alt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639378" y="1150804"/>
            <a:ext cx="110729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서비스</a:t>
            </a:r>
            <a:r>
              <a:rPr lang="en-US" alt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목표</a:t>
            </a:r>
          </a:p>
        </p:txBody>
      </p:sp>
      <p:sp>
        <p:nvSpPr>
          <p:cNvPr id="172" name="Google Shape;172;p4"/>
          <p:cNvSpPr/>
          <p:nvPr/>
        </p:nvSpPr>
        <p:spPr>
          <a:xfrm>
            <a:off x="646327" y="3775601"/>
            <a:ext cx="110729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기술과</a:t>
            </a:r>
            <a:r>
              <a:rPr lang="en-US" alt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목적</a:t>
            </a:r>
          </a:p>
        </p:txBody>
      </p:sp>
      <p:sp>
        <p:nvSpPr>
          <p:cNvPr id="3" name="Google Shape;169;p4">
            <a:extLst>
              <a:ext uri="{FF2B5EF4-FFF2-40B4-BE49-F238E27FC236}">
                <a16:creationId xmlns:a16="http://schemas.microsoft.com/office/drawing/2014/main" id="{B3A20A09-6DE9-3780-B995-1CB94A594233}"/>
              </a:ext>
            </a:extLst>
          </p:cNvPr>
          <p:cNvSpPr/>
          <p:nvPr/>
        </p:nvSpPr>
        <p:spPr>
          <a:xfrm>
            <a:off x="637866" y="4157862"/>
            <a:ext cx="10889180" cy="22731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Char char="•"/>
            </a:pPr>
            <a:r>
              <a:rPr lang="en-US" alt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프로젝트의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도구로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Django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queryset에서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유연성과 확장성을 제공하기 위해 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라이브러리인 DRF(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Rest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사용했습니다.</a:t>
            </a:r>
            <a:endParaRPr lang="ko-KR">
              <a:solidFill>
                <a:schemeClr val="dk1"/>
              </a:solidFill>
              <a:ea typeface="Malgun Gothic"/>
              <a:sym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Char char="•"/>
            </a:pP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인증과 인가 방식은 JWT(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Token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)을 사용했고 저장되는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DB는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Django의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기본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대신 성능이 향상된 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PostgreSQL을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사용했으며,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채팅을 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직접 저장하는 것의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잠재적 문제를 인식하여, 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Redis에서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캐시 하여 성능을 최적화했습니다.</a:t>
            </a:r>
            <a:endParaRPr lang="ko-KR" sz="120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Char char="•"/>
            </a:pP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서버로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Nginx를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사용하고 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HTTP 통신은 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WSGI(</a:t>
            </a:r>
            <a:r>
              <a:rPr lang="en-US" alt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gunicorn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으로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통신했으며, 실시간 통신을 위한 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위한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</a:t>
            </a:r>
            <a:r>
              <a:rPr lang="ko-KR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WebSocket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요청은 </a:t>
            </a:r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ASGI(Daphne)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로 통신했습니다. </a:t>
            </a:r>
            <a:endParaRPr lang="ko-KR">
              <a:solidFill>
                <a:schemeClr val="dk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Docker를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활용하여 일관성을 유지하며,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프론트엔드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(FE)는 GitHub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Pages로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배포했고,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백엔드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(BE)의 경우 AWS </a:t>
            </a:r>
            <a:r>
              <a:rPr lang="ko-KR" altLang="en-US" sz="12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Lightsail에서</a:t>
            </a: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호스팅 했습니다.</a:t>
            </a:r>
            <a:endParaRPr lang="ko-KR">
              <a:solidFill>
                <a:schemeClr val="dk1"/>
              </a:solidFill>
              <a:ea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5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79" name="Google Shape;179;p5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5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894374" y="496975"/>
              <a:ext cx="250629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기능 소개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84" name="Google Shape;184;p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5" name="Google Shape;185;p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186" name="Google Shape;186;p5"/>
          <p:cNvCxnSpPr/>
          <p:nvPr/>
        </p:nvCxnSpPr>
        <p:spPr>
          <a:xfrm rot="10800000" flipH="1">
            <a:off x="8210456" y="3511111"/>
            <a:ext cx="1836000" cy="12498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5"/>
          <p:cNvCxnSpPr/>
          <p:nvPr/>
        </p:nvCxnSpPr>
        <p:spPr>
          <a:xfrm rot="10800000">
            <a:off x="6376245" y="3386666"/>
            <a:ext cx="1836000" cy="12498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5"/>
          <p:cNvCxnSpPr/>
          <p:nvPr/>
        </p:nvCxnSpPr>
        <p:spPr>
          <a:xfrm rot="10800000" flipH="1">
            <a:off x="4400456" y="3439871"/>
            <a:ext cx="1836000" cy="12498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5"/>
          <p:cNvCxnSpPr/>
          <p:nvPr/>
        </p:nvCxnSpPr>
        <p:spPr>
          <a:xfrm>
            <a:off x="2635671" y="3428152"/>
            <a:ext cx="1836000" cy="12498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0" name="Google Shape;190;p5"/>
          <p:cNvGrpSpPr/>
          <p:nvPr/>
        </p:nvGrpSpPr>
        <p:grpSpPr>
          <a:xfrm>
            <a:off x="1509682" y="2006149"/>
            <a:ext cx="1980000" cy="1980000"/>
            <a:chOff x="7266707" y="1772211"/>
            <a:chExt cx="1043574" cy="313200"/>
          </a:xfrm>
        </p:grpSpPr>
        <p:sp>
          <p:nvSpPr>
            <p:cNvPr id="191" name="Google Shape;191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333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307675" y="1772211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>
                  <a:solidFill>
                    <a:srgbClr val="0047FF"/>
                  </a:solidFill>
                </a:rPr>
                <a:t>Player</a:t>
              </a:r>
              <a:endParaRPr lang="en-US" altLang="ko-KR" sz="1500" b="1">
                <a:solidFill>
                  <a:srgbClr val="0047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3" name="Google Shape;193;p5"/>
          <p:cNvGrpSpPr/>
          <p:nvPr/>
        </p:nvGrpSpPr>
        <p:grpSpPr>
          <a:xfrm>
            <a:off x="3637540" y="3981452"/>
            <a:ext cx="1440000" cy="1457476"/>
            <a:chOff x="7266707" y="1768410"/>
            <a:chExt cx="1043574" cy="317001"/>
          </a:xfrm>
        </p:grpSpPr>
        <p:sp>
          <p:nvSpPr>
            <p:cNvPr id="194" name="Google Shape;194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333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311282" y="1768410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>
                  <a:solidFill>
                    <a:srgbClr val="0047FF"/>
                  </a:solidFill>
                </a:rPr>
                <a:t>Quickmatch</a:t>
              </a:r>
              <a:endParaRPr lang="ko-KR" altLang="en-US" sz="1300" b="1">
                <a:solidFill>
                  <a:srgbClr val="0047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5613331" y="2651540"/>
            <a:ext cx="1440000" cy="1459071"/>
            <a:chOff x="7266707" y="1768063"/>
            <a:chExt cx="1043574" cy="317348"/>
          </a:xfrm>
        </p:grpSpPr>
        <p:sp>
          <p:nvSpPr>
            <p:cNvPr id="197" name="Google Shape;197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333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306914" y="1768063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b="1" err="1">
                  <a:solidFill>
                    <a:srgbClr val="0047FF"/>
                  </a:solidFill>
                </a:rPr>
                <a:t>Board</a:t>
              </a:r>
              <a:endParaRPr lang="ko-KR" altLang="en-US" sz="1300" b="1" err="1">
                <a:solidFill>
                  <a:srgbClr val="0047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>
            <a:off x="7171018" y="4195515"/>
            <a:ext cx="1980000" cy="1980000"/>
            <a:chOff x="7266707" y="1772211"/>
            <a:chExt cx="1043574" cy="313200"/>
          </a:xfrm>
        </p:grpSpPr>
        <p:sp>
          <p:nvSpPr>
            <p:cNvPr id="200" name="Google Shape;200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333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297811" y="1772211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>
                  <a:solidFill>
                    <a:srgbClr val="0047FF"/>
                  </a:solidFill>
                </a:rPr>
                <a:t>서비스 목적</a:t>
              </a:r>
              <a:endParaRPr lang="ko-KR" altLang="en-US" sz="1500" b="1">
                <a:solidFill>
                  <a:srgbClr val="0047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9034668" y="2670613"/>
            <a:ext cx="1440000" cy="1440000"/>
            <a:chOff x="7266707" y="1772211"/>
            <a:chExt cx="1043574" cy="313200"/>
          </a:xfrm>
        </p:grpSpPr>
        <p:sp>
          <p:nvSpPr>
            <p:cNvPr id="203" name="Google Shape;203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333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297811" y="1772211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>
                  <a:solidFill>
                    <a:srgbClr val="0047FF"/>
                  </a:solidFill>
                </a:rPr>
                <a:t>실시간 채팅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5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79" name="Google Shape;179;p5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5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894374" y="496975"/>
              <a:ext cx="250629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기능 소개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84" name="Google Shape;184;p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5" name="Google Shape;185;p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" name="Google Shape;171;p4">
            <a:extLst>
              <a:ext uri="{FF2B5EF4-FFF2-40B4-BE49-F238E27FC236}">
                <a16:creationId xmlns:a16="http://schemas.microsoft.com/office/drawing/2014/main" id="{2CE20C11-BF42-22BF-E05D-CDC1C11F90B7}"/>
              </a:ext>
            </a:extLst>
          </p:cNvPr>
          <p:cNvSpPr/>
          <p:nvPr/>
        </p:nvSpPr>
        <p:spPr>
          <a:xfrm>
            <a:off x="872460" y="1245921"/>
            <a:ext cx="1600348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755"/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서비스</a:t>
            </a:r>
            <a:r>
              <a:rPr lang="en-US" alt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lang="en-US" alt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ko-KR" sz="1200" b="1" err="1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흐름</a:t>
            </a:r>
          </a:p>
        </p:txBody>
      </p:sp>
      <p:pic>
        <p:nvPicPr>
          <p:cNvPr id="2" name="그림 1" descr="스크린샷, 사각형, 직사각형, 대칭이(가) 표시된 사진&#10;&#10;자동 생성된 설명">
            <a:extLst>
              <a:ext uri="{FF2B5EF4-FFF2-40B4-BE49-F238E27FC236}">
                <a16:creationId xmlns:a16="http://schemas.microsoft.com/office/drawing/2014/main" id="{BF6B8FC6-0A0C-A3F7-466C-87040610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276" y="1109848"/>
            <a:ext cx="6473656" cy="56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451875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sz="2200" b="1">
                  <a:solidFill>
                    <a:schemeClr val="dk1"/>
                  </a:solidFill>
                </a:rPr>
                <a:t> 회원 </a:t>
              </a:r>
              <a:r>
                <a:rPr lang="ko-KR" altLang="en-US" sz="2200" b="1">
                  <a:solidFill>
                    <a:schemeClr val="dk1"/>
                  </a:solidFill>
                </a:rPr>
                <a:t>기능</a:t>
              </a:r>
              <a:endParaRPr lang="ko-KR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476159-3A36-0A18-EE34-ECB9FE40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" y="1100423"/>
            <a:ext cx="5895472" cy="3462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BA9AD-EA67-0AD8-ABA5-CE863BD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097466"/>
            <a:ext cx="4644189" cy="5473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168C8-C285-47EB-09B2-62AC21543D43}"/>
              </a:ext>
            </a:extLst>
          </p:cNvPr>
          <p:cNvSpPr txBox="1"/>
          <p:nvPr/>
        </p:nvSpPr>
        <p:spPr>
          <a:xfrm>
            <a:off x="565484" y="4944979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b="1"/>
              <a:t> 1. </a:t>
            </a:r>
            <a:r>
              <a:rPr lang="ko-KR" altLang="en-US" b="1"/>
              <a:t>회원가입부터 로그인의 과정.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5BBBA-946A-DB14-6F09-9550A3A8D073}"/>
              </a:ext>
            </a:extLst>
          </p:cNvPr>
          <p:cNvSpPr txBox="1"/>
          <p:nvPr/>
        </p:nvSpPr>
        <p:spPr>
          <a:xfrm>
            <a:off x="1664367" y="6051883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</a:t>
            </a:r>
            <a:r>
              <a:rPr lang="en-US" b="1"/>
              <a:t>2. </a:t>
            </a:r>
            <a:r>
              <a:rPr lang="ko-KR" altLang="en-US" b="1"/>
              <a:t>로그인</a:t>
            </a:r>
            <a:r>
              <a:rPr lang="en-US" b="1"/>
              <a:t> 된 </a:t>
            </a:r>
            <a:r>
              <a:rPr lang="ko-KR" altLang="en-US" b="1"/>
              <a:t>계정으로, 암호 확인 후 수정 허가.</a:t>
            </a:r>
            <a:endParaRPr lang="en-US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586629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sz="2200" b="1">
                  <a:solidFill>
                    <a:schemeClr val="dk1"/>
                  </a:solidFill>
                </a:rPr>
                <a:t> 회원 </a:t>
              </a:r>
              <a:r>
                <a:rPr lang="ko-KR" altLang="en-US" sz="2200" b="1">
                  <a:solidFill>
                    <a:schemeClr val="dk1"/>
                  </a:solidFill>
                </a:rPr>
                <a:t>탈퇴</a:t>
              </a:r>
              <a:endParaRPr lang="ko-KR" sz="2200" b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21AA97-BA9F-1674-1C65-44599552B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79" y="1089446"/>
            <a:ext cx="4628146" cy="544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28C39-B355-DA11-F022-FF4DE9D4E5EC}"/>
              </a:ext>
            </a:extLst>
          </p:cNvPr>
          <p:cNvSpPr txBox="1"/>
          <p:nvPr/>
        </p:nvSpPr>
        <p:spPr>
          <a:xfrm>
            <a:off x="6300536" y="3621504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3</a:t>
            </a:r>
            <a:r>
              <a:rPr lang="en-US" b="1"/>
              <a:t>. </a:t>
            </a:r>
            <a:r>
              <a:rPr lang="ko-KR" altLang="en-US" b="1"/>
              <a:t>계정</a:t>
            </a:r>
            <a:r>
              <a:rPr lang="en-US" b="1"/>
              <a:t> </a:t>
            </a:r>
            <a:r>
              <a:rPr lang="ko-KR" altLang="en-US" b="1"/>
              <a:t>탈퇴</a:t>
            </a:r>
            <a:r>
              <a:rPr lang="en-US" b="1"/>
              <a:t> </a:t>
            </a:r>
            <a:r>
              <a:rPr lang="ko-KR" altLang="en-US" b="1"/>
              <a:t>및</a:t>
            </a:r>
            <a:r>
              <a:rPr lang="en-US" b="1"/>
              <a:t> </a:t>
            </a:r>
            <a:r>
              <a:rPr lang="ko-KR" altLang="en-US" b="1"/>
              <a:t>해당</a:t>
            </a:r>
            <a:r>
              <a:rPr lang="en-US" b="1"/>
              <a:t> </a:t>
            </a:r>
            <a:r>
              <a:rPr lang="ko-KR" altLang="en-US" b="1"/>
              <a:t>계정의</a:t>
            </a:r>
            <a:r>
              <a:rPr lang="en-US" b="1"/>
              <a:t> </a:t>
            </a:r>
            <a:r>
              <a:rPr lang="ko-KR" altLang="en-US" b="1"/>
              <a:t>삭제</a:t>
            </a:r>
            <a:r>
              <a:rPr lang="en-US" b="1"/>
              <a:t> </a:t>
            </a:r>
            <a:r>
              <a:rPr lang="ko-KR" altLang="en-US" b="1"/>
              <a:t>확인.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161961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11" name="Google Shape;211;p6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94374" y="496975"/>
              <a:ext cx="579410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2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r>
                <a:rPr lang="ko-KR" altLang="en-US" sz="2200" b="1">
                  <a:solidFill>
                    <a:schemeClr val="dk1"/>
                  </a:solidFill>
                </a:rPr>
                <a:t> </a:t>
              </a:r>
              <a:r>
                <a:rPr lang="en-US" altLang="ko-KR" sz="2200" b="1">
                  <a:solidFill>
                    <a:schemeClr val="dk1"/>
                  </a:solidFill>
                </a:rPr>
                <a:t>-</a:t>
              </a:r>
              <a:r>
                <a:rPr lang="ko-KR" altLang="en-US" sz="2200" b="1">
                  <a:solidFill>
                    <a:schemeClr val="dk1"/>
                  </a:solidFill>
                </a:rPr>
                <a:t> 플레이어 리스트, 친구 추가</a:t>
              </a:r>
              <a:endPara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6" name="Google Shape;2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" name="Google Shape;217;p6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7ED7AC-739A-8E47-10ED-E1D055F2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9" y="1033298"/>
            <a:ext cx="4363452" cy="514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F241B-F1D5-117D-98B6-1BC66EDAB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70" y="1028965"/>
            <a:ext cx="2580676" cy="2575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29768-19AC-9BBA-A4E0-D6BF9998D17E}"/>
              </a:ext>
            </a:extLst>
          </p:cNvPr>
          <p:cNvSpPr txBox="1"/>
          <p:nvPr/>
        </p:nvSpPr>
        <p:spPr>
          <a:xfrm>
            <a:off x="741947" y="6172199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4</a:t>
            </a:r>
            <a:r>
              <a:rPr lang="en-US" b="1"/>
              <a:t>. </a:t>
            </a:r>
            <a:r>
              <a:rPr lang="en-US" b="1" err="1"/>
              <a:t>Xhub</a:t>
            </a:r>
            <a:r>
              <a:rPr lang="en-US" b="1"/>
              <a:t> </a:t>
            </a:r>
            <a:r>
              <a:rPr lang="ko-KR" altLang="en-US" b="1"/>
              <a:t>에</a:t>
            </a:r>
            <a:r>
              <a:rPr lang="en-US" b="1"/>
              <a:t> </a:t>
            </a:r>
            <a:r>
              <a:rPr lang="ko-KR" altLang="en-US" b="1"/>
              <a:t>등록</a:t>
            </a:r>
            <a:r>
              <a:rPr lang="en-US" altLang="ko-KR" b="1"/>
              <a:t> 한 </a:t>
            </a:r>
            <a:r>
              <a:rPr lang="en-US" altLang="ko-KR" b="1" err="1"/>
              <a:t>플레이어</a:t>
            </a:r>
            <a:r>
              <a:rPr lang="en-US" altLang="ko-KR" b="1"/>
              <a:t> </a:t>
            </a:r>
            <a:r>
              <a:rPr lang="en-US" altLang="ko-KR" b="1" err="1"/>
              <a:t>목록</a:t>
            </a:r>
            <a:r>
              <a:rPr lang="en-US" altLang="ko-KR" b="1"/>
              <a:t> </a:t>
            </a:r>
            <a:r>
              <a:rPr lang="en-US" altLang="ko-KR" b="1" err="1"/>
              <a:t>조회판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350E1-CDC3-D095-AC32-06676CE23D3E}"/>
              </a:ext>
            </a:extLst>
          </p:cNvPr>
          <p:cNvSpPr txBox="1"/>
          <p:nvPr/>
        </p:nvSpPr>
        <p:spPr>
          <a:xfrm>
            <a:off x="6100009" y="6172198"/>
            <a:ext cx="48487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이미지</a:t>
            </a:r>
            <a:r>
              <a:rPr lang="en-US" altLang="ko-KR" b="1"/>
              <a:t> 5</a:t>
            </a:r>
            <a:r>
              <a:rPr lang="en-US" b="1"/>
              <a:t>. </a:t>
            </a:r>
            <a:r>
              <a:rPr lang="ko-KR" altLang="en-US" b="1"/>
              <a:t>등록이</a:t>
            </a:r>
            <a:r>
              <a:rPr lang="en-US" b="1"/>
              <a:t> </a:t>
            </a:r>
            <a:r>
              <a:rPr lang="en-US" b="1" err="1"/>
              <a:t>되어</a:t>
            </a:r>
            <a:r>
              <a:rPr lang="en-US" b="1"/>
              <a:t> </a:t>
            </a:r>
            <a:r>
              <a:rPr lang="ko-KR" altLang="en-US" b="1"/>
              <a:t>있는</a:t>
            </a:r>
            <a:r>
              <a:rPr lang="en-US" b="1"/>
              <a:t> </a:t>
            </a:r>
            <a:r>
              <a:rPr lang="ko-KR" altLang="en-US" b="1"/>
              <a:t>유저</a:t>
            </a:r>
            <a:r>
              <a:rPr lang="en-US" altLang="ko-KR" b="1"/>
              <a:t> </a:t>
            </a:r>
            <a:r>
              <a:rPr lang="en-US" altLang="ko-KR" b="1" err="1"/>
              <a:t>대상으로</a:t>
            </a:r>
            <a:r>
              <a:rPr lang="en-US" altLang="ko-KR" b="1"/>
              <a:t> </a:t>
            </a:r>
            <a:r>
              <a:rPr lang="en-US" altLang="ko-KR" b="1" err="1"/>
              <a:t>친구</a:t>
            </a:r>
            <a:r>
              <a:rPr lang="en-US" altLang="ko-KR" b="1"/>
              <a:t> </a:t>
            </a:r>
            <a:r>
              <a:rPr lang="en-US" altLang="ko-KR" b="1" err="1"/>
              <a:t>추가</a:t>
            </a:r>
            <a:r>
              <a:rPr lang="en-US" altLang="ko-KR" b="1"/>
              <a:t>.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E83AD5-3E8F-244D-BF7A-F81223219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378" y="3507514"/>
            <a:ext cx="5139221" cy="26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2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EST</dc:creator>
  <cp:revision>3</cp:revision>
  <dcterms:created xsi:type="dcterms:W3CDTF">2023-01-12T05:07:47Z</dcterms:created>
  <dcterms:modified xsi:type="dcterms:W3CDTF">2023-09-04T07:06:27Z</dcterms:modified>
</cp:coreProperties>
</file>